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49"/>
  </p:notesMasterIdLst>
  <p:sldIdLst>
    <p:sldId id="256" r:id="rId3"/>
    <p:sldId id="335" r:id="rId4"/>
    <p:sldId id="272" r:id="rId5"/>
    <p:sldId id="274" r:id="rId6"/>
    <p:sldId id="312" r:id="rId7"/>
    <p:sldId id="269" r:id="rId8"/>
    <p:sldId id="270" r:id="rId9"/>
    <p:sldId id="271" r:id="rId10"/>
    <p:sldId id="265" r:id="rId11"/>
    <p:sldId id="334" r:id="rId12"/>
    <p:sldId id="268" r:id="rId13"/>
    <p:sldId id="273" r:id="rId14"/>
    <p:sldId id="259" r:id="rId15"/>
    <p:sldId id="267" r:id="rId16"/>
    <p:sldId id="257" r:id="rId17"/>
    <p:sldId id="260" r:id="rId18"/>
    <p:sldId id="277" r:id="rId19"/>
    <p:sldId id="278" r:id="rId20"/>
    <p:sldId id="280" r:id="rId21"/>
    <p:sldId id="281" r:id="rId22"/>
    <p:sldId id="282" r:id="rId23"/>
    <p:sldId id="283" r:id="rId24"/>
    <p:sldId id="284" r:id="rId25"/>
    <p:sldId id="285" r:id="rId26"/>
    <p:sldId id="286" r:id="rId27"/>
    <p:sldId id="288" r:id="rId28"/>
    <p:sldId id="289" r:id="rId29"/>
    <p:sldId id="290" r:id="rId30"/>
    <p:sldId id="291" r:id="rId31"/>
    <p:sldId id="293" r:id="rId32"/>
    <p:sldId id="296" r:id="rId33"/>
    <p:sldId id="336" r:id="rId34"/>
    <p:sldId id="338"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7"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30" autoAdjust="0"/>
    <p:restoredTop sz="96408" autoAdjust="0"/>
  </p:normalViewPr>
  <p:slideViewPr>
    <p:cSldViewPr snapToGrid="0">
      <p:cViewPr varScale="1">
        <p:scale>
          <a:sx n="117" d="100"/>
          <a:sy n="117" d="100"/>
        </p:scale>
        <p:origin x="-1452" y="-102"/>
      </p:cViewPr>
      <p:guideLst>
        <p:guide orient="horz" pos="2160"/>
        <p:guide pos="2880"/>
      </p:guideLst>
    </p:cSldViewPr>
  </p:slideViewPr>
  <p:outlineViewPr>
    <p:cViewPr>
      <p:scale>
        <a:sx n="33" d="100"/>
        <a:sy n="33" d="100"/>
      </p:scale>
      <p:origin x="0" y="-3859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eodora\Documents\KOREA_5%20-08\Statistics_2015_ENG%20(4).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19525423661293E-2"/>
          <c:y val="0.17186548144464478"/>
          <c:w val="0.58955681040553753"/>
          <c:h val="0.70337539628271273"/>
        </c:manualLayout>
      </c:layout>
      <c:lineChart>
        <c:grouping val="standard"/>
        <c:varyColors val="0"/>
        <c:ser>
          <c:idx val="1"/>
          <c:order val="0"/>
          <c:tx>
            <c:strRef>
              <c:f>'[Chart in Microsoft PowerPoint]Sheet4'!$G$1</c:f>
              <c:strCache>
                <c:ptCount val="1"/>
                <c:pt idx="0">
                  <c:v>Assets of Mutual Funds (Mill. EUR)</c:v>
                </c:pt>
              </c:strCache>
            </c:strRef>
          </c:tx>
          <c:spPr>
            <a:ln w="25400">
              <a:solidFill>
                <a:srgbClr val="FF00FF"/>
              </a:solidFill>
              <a:prstDash val="solid"/>
            </a:ln>
          </c:spPr>
          <c:marker>
            <c:symbol val="square"/>
            <c:size val="7"/>
            <c:spPr>
              <a:solidFill>
                <a:srgbClr val="FF00FF"/>
              </a:solidFill>
              <a:ln>
                <a:solidFill>
                  <a:srgbClr val="FF00FF"/>
                </a:solidFill>
                <a:prstDash val="solid"/>
              </a:ln>
            </c:spPr>
          </c:marker>
          <c:dLbls>
            <c:dLbl>
              <c:idx val="6"/>
              <c:layout>
                <c:manualLayout>
                  <c:x val="-3.5480282208109261E-2"/>
                  <c:y val="-4.06920577738440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4F0-42C6-85CB-22B18C3CD1FD}"/>
                </c:ext>
              </c:extLst>
            </c:dLbl>
            <c:dLbl>
              <c:idx val="7"/>
              <c:layout>
                <c:manualLayout>
                  <c:x val="-1.7347189261453892E-2"/>
                  <c:y val="-5.895448927707379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4F0-42C6-85CB-22B18C3CD1FD}"/>
                </c:ext>
              </c:extLst>
            </c:dLbl>
            <c:dLbl>
              <c:idx val="8"/>
              <c:layout>
                <c:manualLayout>
                  <c:x val="-3.3893694432663005E-2"/>
                  <c:y val="-5.865528763856155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4F0-42C6-85CB-22B18C3CD1FD}"/>
                </c:ext>
              </c:extLst>
            </c:dLbl>
            <c:spPr>
              <a:noFill/>
              <a:ln w="25400">
                <a:noFill/>
              </a:ln>
            </c:spPr>
            <c:txPr>
              <a:bodyPr/>
              <a:lstStyle/>
              <a:p>
                <a:pPr>
                  <a:defRPr sz="800" b="0" i="0" u="none" strike="noStrike" baseline="0">
                    <a:solidFill>
                      <a:srgbClr val="000000"/>
                    </a:solidFill>
                    <a:latin typeface="Arial"/>
                    <a:ea typeface="Arial"/>
                    <a:cs typeface="Arial"/>
                  </a:defRPr>
                </a:pPr>
                <a:endParaRPr lang="bg-BG"/>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'[Chart in Microsoft PowerPoint]Sheet4'!$F$2:$F$10</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'[Chart in Microsoft PowerPoint]Sheet4'!$G$2:$G$10</c:f>
              <c:numCache>
                <c:formatCode>General</c:formatCode>
                <c:ptCount val="9"/>
                <c:pt idx="0">
                  <c:v>3</c:v>
                </c:pt>
                <c:pt idx="1">
                  <c:v>4</c:v>
                </c:pt>
                <c:pt idx="2">
                  <c:v>7</c:v>
                </c:pt>
                <c:pt idx="3">
                  <c:v>17</c:v>
                </c:pt>
                <c:pt idx="4">
                  <c:v>48</c:v>
                </c:pt>
                <c:pt idx="5">
                  <c:v>159</c:v>
                </c:pt>
                <c:pt idx="6">
                  <c:v>452</c:v>
                </c:pt>
                <c:pt idx="7">
                  <c:v>163</c:v>
                </c:pt>
                <c:pt idx="8">
                  <c:v>170</c:v>
                </c:pt>
              </c:numCache>
            </c:numRef>
          </c:val>
          <c:smooth val="0"/>
          <c:extLst xmlns:c16r2="http://schemas.microsoft.com/office/drawing/2015/06/chart">
            <c:ext xmlns:c16="http://schemas.microsoft.com/office/drawing/2014/chart" uri="{C3380CC4-5D6E-409C-BE32-E72D297353CC}">
              <c16:uniqueId val="{00000003-24F0-42C6-85CB-22B18C3CD1FD}"/>
            </c:ext>
          </c:extLst>
        </c:ser>
        <c:dLbls>
          <c:showLegendKey val="0"/>
          <c:showVal val="1"/>
          <c:showCatName val="0"/>
          <c:showSerName val="0"/>
          <c:showPercent val="0"/>
          <c:showBubbleSize val="0"/>
        </c:dLbls>
        <c:marker val="1"/>
        <c:smooth val="0"/>
        <c:axId val="121343488"/>
        <c:axId val="122847232"/>
      </c:lineChart>
      <c:lineChart>
        <c:grouping val="standard"/>
        <c:varyColors val="0"/>
        <c:ser>
          <c:idx val="0"/>
          <c:order val="1"/>
          <c:tx>
            <c:strRef>
              <c:f>'[Chart in Microsoft PowerPoint]Sheet4'!$H$1</c:f>
              <c:strCache>
                <c:ptCount val="1"/>
                <c:pt idx="0">
                  <c:v>The Mutual funds assets  % of the Households' assets</c:v>
                </c:pt>
              </c:strCache>
            </c:strRef>
          </c:tx>
          <c:spPr>
            <a:ln w="25400">
              <a:solidFill>
                <a:srgbClr val="000080"/>
              </a:solidFill>
              <a:prstDash val="solid"/>
            </a:ln>
          </c:spPr>
          <c:marker>
            <c:symbol val="diamond"/>
            <c:size val="7"/>
            <c:spPr>
              <a:solidFill>
                <a:srgbClr val="000080"/>
              </a:solidFill>
              <a:ln>
                <a:solidFill>
                  <a:srgbClr val="000080"/>
                </a:solidFill>
                <a:prstDash val="solid"/>
              </a:ln>
            </c:spPr>
          </c:marker>
          <c:dLbls>
            <c:dLbl>
              <c:idx val="0"/>
              <c:layout>
                <c:manualLayout>
                  <c:x val="-4.4320237720061648E-2"/>
                  <c:y val="-5.49178340404914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4F0-42C6-85CB-22B18C3CD1FD}"/>
                </c:ext>
              </c:extLst>
            </c:dLbl>
            <c:dLbl>
              <c:idx val="1"/>
              <c:layout>
                <c:manualLayout>
                  <c:x val="-5.2707001296838828E-2"/>
                  <c:y val="-5.810052814131820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4F0-42C6-85CB-22B18C3CD1FD}"/>
                </c:ext>
              </c:extLst>
            </c:dLbl>
            <c:dLbl>
              <c:idx val="2"/>
              <c:layout>
                <c:manualLayout>
                  <c:x val="-5.4973583724661164E-2"/>
                  <c:y val="-6.128322224214492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4F0-42C6-85CB-22B18C3CD1FD}"/>
                </c:ext>
              </c:extLst>
            </c:dLbl>
            <c:dLbl>
              <c:idx val="3"/>
              <c:layout>
                <c:manualLayout>
                  <c:x val="-6.1320144079165487E-2"/>
                  <c:y val="-5.07348067058649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4F0-42C6-85CB-22B18C3CD1FD}"/>
                </c:ext>
              </c:extLst>
            </c:dLbl>
            <c:dLbl>
              <c:idx val="4"/>
              <c:layout>
                <c:manualLayout>
                  <c:x val="-7.3786885582624626E-2"/>
                  <c:y val="-3.500337709250079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4F0-42C6-85CB-22B18C3CD1FD}"/>
                </c:ext>
              </c:extLst>
            </c:dLbl>
            <c:dLbl>
              <c:idx val="7"/>
              <c:layout>
                <c:manualLayout>
                  <c:x val="-3.9787067858204392E-2"/>
                  <c:y val="1.455565999673034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4F0-42C6-85CB-22B18C3CD1FD}"/>
                </c:ext>
              </c:extLst>
            </c:dLbl>
            <c:dLbl>
              <c:idx val="8"/>
              <c:layout>
                <c:manualLayout>
                  <c:x val="-4.2053650286026874E-2"/>
                  <c:y val="3.146946373466388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4F0-42C6-85CB-22B18C3CD1FD}"/>
                </c:ext>
              </c:extLst>
            </c:dLbl>
            <c:spPr>
              <a:noFill/>
              <a:ln w="25400">
                <a:noFill/>
              </a:ln>
            </c:spPr>
            <c:txPr>
              <a:bodyPr/>
              <a:lstStyle/>
              <a:p>
                <a:pPr>
                  <a:defRPr sz="800" b="0" i="0" u="none" strike="noStrike" baseline="0">
                    <a:solidFill>
                      <a:srgbClr val="000000"/>
                    </a:solidFill>
                    <a:latin typeface="Arial"/>
                    <a:ea typeface="Arial"/>
                    <a:cs typeface="Arial"/>
                  </a:defRPr>
                </a:pPr>
                <a:endParaRPr lang="bg-BG"/>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'[Chart in Microsoft PowerPoint]Sheet4'!$F$2:$F$10</c:f>
              <c:numCache>
                <c:formatCode>General</c:formatCode>
                <c:ptCount val="9"/>
                <c:pt idx="0">
                  <c:v>2001</c:v>
                </c:pt>
                <c:pt idx="1">
                  <c:v>2002</c:v>
                </c:pt>
                <c:pt idx="2">
                  <c:v>2003</c:v>
                </c:pt>
                <c:pt idx="3">
                  <c:v>2004</c:v>
                </c:pt>
                <c:pt idx="4">
                  <c:v>2005</c:v>
                </c:pt>
                <c:pt idx="5">
                  <c:v>2006</c:v>
                </c:pt>
                <c:pt idx="6">
                  <c:v>2007</c:v>
                </c:pt>
                <c:pt idx="7">
                  <c:v>2008</c:v>
                </c:pt>
                <c:pt idx="8">
                  <c:v>2009</c:v>
                </c:pt>
              </c:numCache>
            </c:numRef>
          </c:cat>
          <c:val>
            <c:numRef>
              <c:f>'[Chart in Microsoft PowerPoint]Sheet4'!$H$2:$H$10</c:f>
              <c:numCache>
                <c:formatCode>0.00%</c:formatCode>
                <c:ptCount val="9"/>
                <c:pt idx="0">
                  <c:v>1.0000000000000002E-3</c:v>
                </c:pt>
                <c:pt idx="1">
                  <c:v>1.0000000000000002E-3</c:v>
                </c:pt>
                <c:pt idx="2">
                  <c:v>1.0000000000000002E-3</c:v>
                </c:pt>
                <c:pt idx="3">
                  <c:v>2.0000000000000005E-3</c:v>
                </c:pt>
                <c:pt idx="4">
                  <c:v>5.000000000000001E-3</c:v>
                </c:pt>
                <c:pt idx="5">
                  <c:v>1.2999999999999998E-2</c:v>
                </c:pt>
                <c:pt idx="6">
                  <c:v>2.9000000000000005E-2</c:v>
                </c:pt>
                <c:pt idx="7">
                  <c:v>1.0000000000000002E-2</c:v>
                </c:pt>
                <c:pt idx="8">
                  <c:v>1.0999999999999999E-2</c:v>
                </c:pt>
              </c:numCache>
            </c:numRef>
          </c:val>
          <c:smooth val="0"/>
          <c:extLst xmlns:c16r2="http://schemas.microsoft.com/office/drawing/2015/06/chart">
            <c:ext xmlns:c16="http://schemas.microsoft.com/office/drawing/2014/chart" uri="{C3380CC4-5D6E-409C-BE32-E72D297353CC}">
              <c16:uniqueId val="{0000000B-24F0-42C6-85CB-22B18C3CD1FD}"/>
            </c:ext>
          </c:extLst>
        </c:ser>
        <c:dLbls>
          <c:showLegendKey val="0"/>
          <c:showVal val="1"/>
          <c:showCatName val="0"/>
          <c:showSerName val="0"/>
          <c:showPercent val="0"/>
          <c:showBubbleSize val="0"/>
        </c:dLbls>
        <c:marker val="1"/>
        <c:smooth val="0"/>
        <c:axId val="123343872"/>
        <c:axId val="122847808"/>
      </c:lineChart>
      <c:catAx>
        <c:axId val="121343488"/>
        <c:scaling>
          <c:orientation val="minMax"/>
        </c:scaling>
        <c:delete val="0"/>
        <c:axPos val="b"/>
        <c:numFmt formatCode="General" sourceLinked="1"/>
        <c:majorTickMark val="cross"/>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bg-BG"/>
          </a:p>
        </c:txPr>
        <c:crossAx val="122847232"/>
        <c:crosses val="autoZero"/>
        <c:auto val="0"/>
        <c:lblAlgn val="ctr"/>
        <c:lblOffset val="100"/>
        <c:tickLblSkip val="1"/>
        <c:tickMarkSkip val="1"/>
        <c:noMultiLvlLbl val="0"/>
      </c:catAx>
      <c:valAx>
        <c:axId val="122847232"/>
        <c:scaling>
          <c:orientation val="minMax"/>
        </c:scaling>
        <c:delete val="0"/>
        <c:axPos val="l"/>
        <c:numFmt formatCode="General" sourceLinked="1"/>
        <c:majorTickMark val="cross"/>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bg-BG"/>
          </a:p>
        </c:txPr>
        <c:crossAx val="121343488"/>
        <c:crosses val="autoZero"/>
        <c:crossBetween val="between"/>
      </c:valAx>
      <c:catAx>
        <c:axId val="123343872"/>
        <c:scaling>
          <c:orientation val="minMax"/>
        </c:scaling>
        <c:delete val="1"/>
        <c:axPos val="b"/>
        <c:numFmt formatCode="General" sourceLinked="1"/>
        <c:majorTickMark val="out"/>
        <c:minorTickMark val="none"/>
        <c:tickLblPos val="none"/>
        <c:crossAx val="122847808"/>
        <c:crosses val="autoZero"/>
        <c:auto val="0"/>
        <c:lblAlgn val="ctr"/>
        <c:lblOffset val="100"/>
        <c:noMultiLvlLbl val="0"/>
      </c:catAx>
      <c:valAx>
        <c:axId val="122847808"/>
        <c:scaling>
          <c:orientation val="minMax"/>
        </c:scaling>
        <c:delete val="0"/>
        <c:axPos val="r"/>
        <c:numFmt formatCode="0.00%" sourceLinked="1"/>
        <c:majorTickMark val="cross"/>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bg-BG"/>
          </a:p>
        </c:txPr>
        <c:crossAx val="123343872"/>
        <c:crosses val="max"/>
        <c:crossBetween val="between"/>
      </c:valAx>
      <c:spPr>
        <a:solidFill>
          <a:srgbClr val="C0C0C0"/>
        </a:solidFill>
        <a:ln w="12700">
          <a:solidFill>
            <a:srgbClr val="C0C0C0"/>
          </a:solidFill>
          <a:prstDash val="solid"/>
        </a:ln>
      </c:spPr>
    </c:plotArea>
    <c:legend>
      <c:legendPos val="r"/>
      <c:legendEntry>
        <c:idx val="0"/>
        <c:txPr>
          <a:bodyPr/>
          <a:lstStyle/>
          <a:p>
            <a:pPr>
              <a:defRPr sz="1200" b="0" i="0" u="none" strike="noStrike" baseline="0">
                <a:solidFill>
                  <a:srgbClr val="000000"/>
                </a:solidFill>
                <a:latin typeface="Arial"/>
                <a:ea typeface="Arial"/>
                <a:cs typeface="Arial"/>
              </a:defRPr>
            </a:pPr>
            <a:endParaRPr lang="bg-BG"/>
          </a:p>
        </c:txPr>
      </c:legendEntry>
      <c:legendEntry>
        <c:idx val="1"/>
        <c:txPr>
          <a:bodyPr/>
          <a:lstStyle/>
          <a:p>
            <a:pPr>
              <a:defRPr sz="1200" b="0" i="0" u="none" strike="noStrike" baseline="0">
                <a:solidFill>
                  <a:srgbClr val="000000"/>
                </a:solidFill>
                <a:latin typeface="Arial"/>
                <a:ea typeface="Arial"/>
                <a:cs typeface="Arial"/>
              </a:defRPr>
            </a:pPr>
            <a:endParaRPr lang="bg-BG"/>
          </a:p>
        </c:txPr>
      </c:legendEntry>
      <c:layout>
        <c:manualLayout>
          <c:xMode val="edge"/>
          <c:yMode val="edge"/>
          <c:x val="0.77111582814288293"/>
          <c:y val="0.17186548144464478"/>
          <c:w val="0.21215885218745986"/>
          <c:h val="0.72565425498850022"/>
        </c:manualLayout>
      </c:layout>
      <c:overlay val="0"/>
      <c:spPr>
        <a:solidFill>
          <a:srgbClr val="FFFFFF"/>
        </a:solidFill>
        <a:ln w="3175">
          <a:solidFill>
            <a:srgbClr val="000000"/>
          </a:solidFill>
          <a:prstDash val="solid"/>
        </a:ln>
      </c:spPr>
      <c:txPr>
        <a:bodyPr/>
        <a:lstStyle/>
        <a:p>
          <a:pPr>
            <a:defRPr sz="735" b="0" i="0" u="none" strike="noStrike" baseline="0">
              <a:solidFill>
                <a:srgbClr val="000000"/>
              </a:solidFill>
              <a:latin typeface="Arial"/>
              <a:ea typeface="Arial"/>
              <a:cs typeface="Arial"/>
            </a:defRPr>
          </a:pPr>
          <a:endParaRPr lang="bg-BG"/>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bg-BG"/>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'[Statistics_2015_ENG (4).xls]Capitalisation'!$A$5</c:f>
              <c:strCache>
                <c:ptCount val="1"/>
                <c:pt idx="0">
                  <c:v>Premium Equities Segment (BSE Main Market)</c:v>
                </c:pt>
              </c:strCache>
            </c:strRef>
          </c:tx>
          <c:invertIfNegative val="0"/>
          <c:cat>
            <c:numRef>
              <c:f>'[Statistics_2015_ENG (4).xls]Capitalisation'!$B$4</c:f>
              <c:numCache>
                <c:formatCode>d\-mmm\-yy</c:formatCode>
                <c:ptCount val="1"/>
                <c:pt idx="0">
                  <c:v>42369</c:v>
                </c:pt>
              </c:numCache>
            </c:numRef>
          </c:cat>
          <c:val>
            <c:numRef>
              <c:f>'[Statistics_2015_ENG (4).xls]Capitalisation'!$B$5</c:f>
              <c:numCache>
                <c:formatCode>#,##0</c:formatCode>
                <c:ptCount val="1"/>
                <c:pt idx="0">
                  <c:v>1240053799.79</c:v>
                </c:pt>
              </c:numCache>
            </c:numRef>
          </c:val>
          <c:extLst xmlns:c16r2="http://schemas.microsoft.com/office/drawing/2015/06/chart">
            <c:ext xmlns:c16="http://schemas.microsoft.com/office/drawing/2014/chart" uri="{C3380CC4-5D6E-409C-BE32-E72D297353CC}">
              <c16:uniqueId val="{00000000-2C36-4374-B4AB-A2738B568AD9}"/>
            </c:ext>
          </c:extLst>
        </c:ser>
        <c:ser>
          <c:idx val="1"/>
          <c:order val="1"/>
          <c:tx>
            <c:strRef>
              <c:f>'[Statistics_2015_ENG (4).xls]Capitalisation'!$A$6</c:f>
              <c:strCache>
                <c:ptCount val="1"/>
                <c:pt idx="0">
                  <c:v>Standard Equities Segment (BSE Main Market)</c:v>
                </c:pt>
              </c:strCache>
            </c:strRef>
          </c:tx>
          <c:invertIfNegative val="0"/>
          <c:cat>
            <c:numRef>
              <c:f>'[Statistics_2015_ENG (4).xls]Capitalisation'!$B$4</c:f>
              <c:numCache>
                <c:formatCode>d\-mmm\-yy</c:formatCode>
                <c:ptCount val="1"/>
                <c:pt idx="0">
                  <c:v>42369</c:v>
                </c:pt>
              </c:numCache>
            </c:numRef>
          </c:cat>
          <c:val>
            <c:numRef>
              <c:f>'[Statistics_2015_ENG (4).xls]Capitalisation'!$B$6</c:f>
              <c:numCache>
                <c:formatCode>#,##0</c:formatCode>
                <c:ptCount val="1"/>
                <c:pt idx="0">
                  <c:v>5543643165.9799986</c:v>
                </c:pt>
              </c:numCache>
            </c:numRef>
          </c:val>
          <c:extLst xmlns:c16r2="http://schemas.microsoft.com/office/drawing/2015/06/chart">
            <c:ext xmlns:c16="http://schemas.microsoft.com/office/drawing/2014/chart" uri="{C3380CC4-5D6E-409C-BE32-E72D297353CC}">
              <c16:uniqueId val="{00000001-2C36-4374-B4AB-A2738B568AD9}"/>
            </c:ext>
          </c:extLst>
        </c:ser>
        <c:ser>
          <c:idx val="2"/>
          <c:order val="2"/>
          <c:tx>
            <c:strRef>
              <c:f>'[Statistics_2015_ENG (4).xls]Capitalisation'!$A$7</c:f>
              <c:strCache>
                <c:ptCount val="1"/>
                <c:pt idx="0">
                  <c:v>SPVs Segment (BSE Main Market)</c:v>
                </c:pt>
              </c:strCache>
            </c:strRef>
          </c:tx>
          <c:invertIfNegative val="0"/>
          <c:cat>
            <c:numRef>
              <c:f>'[Statistics_2015_ENG (4).xls]Capitalisation'!$B$4</c:f>
              <c:numCache>
                <c:formatCode>d\-mmm\-yy</c:formatCode>
                <c:ptCount val="1"/>
                <c:pt idx="0">
                  <c:v>42369</c:v>
                </c:pt>
              </c:numCache>
            </c:numRef>
          </c:cat>
          <c:val>
            <c:numRef>
              <c:f>'[Statistics_2015_ENG (4).xls]Capitalisation'!$B$7</c:f>
              <c:numCache>
                <c:formatCode>#,##0</c:formatCode>
                <c:ptCount val="1"/>
                <c:pt idx="0">
                  <c:v>537937821.11000001</c:v>
                </c:pt>
              </c:numCache>
            </c:numRef>
          </c:val>
          <c:extLst xmlns:c16r2="http://schemas.microsoft.com/office/drawing/2015/06/chart">
            <c:ext xmlns:c16="http://schemas.microsoft.com/office/drawing/2014/chart" uri="{C3380CC4-5D6E-409C-BE32-E72D297353CC}">
              <c16:uniqueId val="{00000002-2C36-4374-B4AB-A2738B568AD9}"/>
            </c:ext>
          </c:extLst>
        </c:ser>
        <c:ser>
          <c:idx val="3"/>
          <c:order val="3"/>
          <c:tx>
            <c:strRef>
              <c:f>'[Statistics_2015_ENG (4).xls]Capitalisation'!$A$8</c:f>
              <c:strCache>
                <c:ptCount val="1"/>
                <c:pt idx="0">
                  <c:v>Equities Segment (BaSE Alternative Market)</c:v>
                </c:pt>
              </c:strCache>
            </c:strRef>
          </c:tx>
          <c:invertIfNegative val="0"/>
          <c:cat>
            <c:numRef>
              <c:f>'[Statistics_2015_ENG (4).xls]Capitalisation'!$B$4</c:f>
              <c:numCache>
                <c:formatCode>d\-mmm\-yy</c:formatCode>
                <c:ptCount val="1"/>
                <c:pt idx="0">
                  <c:v>42369</c:v>
                </c:pt>
              </c:numCache>
            </c:numRef>
          </c:cat>
          <c:val>
            <c:numRef>
              <c:f>'[Statistics_2015_ENG (4).xls]Capitalisation'!$B$8</c:f>
              <c:numCache>
                <c:formatCode>#,##0.00</c:formatCode>
                <c:ptCount val="1"/>
                <c:pt idx="0">
                  <c:v>929047232.88</c:v>
                </c:pt>
              </c:numCache>
            </c:numRef>
          </c:val>
          <c:extLst xmlns:c16r2="http://schemas.microsoft.com/office/drawing/2015/06/chart">
            <c:ext xmlns:c16="http://schemas.microsoft.com/office/drawing/2014/chart" uri="{C3380CC4-5D6E-409C-BE32-E72D297353CC}">
              <c16:uniqueId val="{00000003-2C36-4374-B4AB-A2738B568AD9}"/>
            </c:ext>
          </c:extLst>
        </c:ser>
        <c:ser>
          <c:idx val="4"/>
          <c:order val="4"/>
          <c:tx>
            <c:strRef>
              <c:f>'[Statistics_2015_ENG (4).xls]Capitalisation'!$A$9</c:f>
              <c:strCache>
                <c:ptCount val="1"/>
                <c:pt idx="0">
                  <c:v>SPVs Segment (BaSE Alternative Market)</c:v>
                </c:pt>
              </c:strCache>
            </c:strRef>
          </c:tx>
          <c:invertIfNegative val="0"/>
          <c:cat>
            <c:numRef>
              <c:f>'[Statistics_2015_ENG (4).xls]Capitalisation'!$B$4</c:f>
              <c:numCache>
                <c:formatCode>d\-mmm\-yy</c:formatCode>
                <c:ptCount val="1"/>
                <c:pt idx="0">
                  <c:v>42369</c:v>
                </c:pt>
              </c:numCache>
            </c:numRef>
          </c:cat>
          <c:val>
            <c:numRef>
              <c:f>'[Statistics_2015_ENG (4).xls]Capitalisation'!$B$9</c:f>
              <c:numCache>
                <c:formatCode>#,##0.00</c:formatCode>
                <c:ptCount val="1"/>
                <c:pt idx="0">
                  <c:v>336737374.10000002</c:v>
                </c:pt>
              </c:numCache>
            </c:numRef>
          </c:val>
          <c:extLst xmlns:c16r2="http://schemas.microsoft.com/office/drawing/2015/06/chart">
            <c:ext xmlns:c16="http://schemas.microsoft.com/office/drawing/2014/chart" uri="{C3380CC4-5D6E-409C-BE32-E72D297353CC}">
              <c16:uniqueId val="{00000004-2C36-4374-B4AB-A2738B568AD9}"/>
            </c:ext>
          </c:extLst>
        </c:ser>
        <c:dLbls>
          <c:showLegendKey val="0"/>
          <c:showVal val="0"/>
          <c:showCatName val="0"/>
          <c:showSerName val="0"/>
          <c:showPercent val="0"/>
          <c:showBubbleSize val="0"/>
        </c:dLbls>
        <c:gapWidth val="150"/>
        <c:shape val="box"/>
        <c:axId val="123344384"/>
        <c:axId val="122850112"/>
        <c:axId val="0"/>
      </c:bar3DChart>
      <c:dateAx>
        <c:axId val="123344384"/>
        <c:scaling>
          <c:orientation val="minMax"/>
        </c:scaling>
        <c:delete val="0"/>
        <c:axPos val="b"/>
        <c:numFmt formatCode="d\-mmm\-yy" sourceLinked="1"/>
        <c:majorTickMark val="out"/>
        <c:minorTickMark val="none"/>
        <c:tickLblPos val="nextTo"/>
        <c:crossAx val="122850112"/>
        <c:crosses val="autoZero"/>
        <c:auto val="1"/>
        <c:lblOffset val="100"/>
        <c:baseTimeUnit val="days"/>
      </c:dateAx>
      <c:valAx>
        <c:axId val="122850112"/>
        <c:scaling>
          <c:orientation val="minMax"/>
        </c:scaling>
        <c:delete val="0"/>
        <c:axPos val="l"/>
        <c:majorGridlines/>
        <c:numFmt formatCode="#,##0" sourceLinked="1"/>
        <c:majorTickMark val="out"/>
        <c:minorTickMark val="none"/>
        <c:tickLblPos val="nextTo"/>
        <c:crossAx val="123344384"/>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bg-BG"/>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sz="1600" b="1" i="0" u="none" strike="noStrike" cap="all" dirty="0">
                <a:effectLst/>
              </a:rPr>
              <a:t>TRADED SECURITIES</a:t>
            </a:r>
            <a:r>
              <a:rPr lang="en-US" sz="1600" b="1" i="0" dirty="0">
                <a:effectLst/>
              </a:rPr>
              <a:t> "Premium Equities Segment" listed as of 13-08-2016</a:t>
            </a:r>
            <a:endParaRPr lang="en-US" sz="1600" b="0" i="0" dirty="0">
              <a:effectLst/>
            </a:endParaRPr>
          </a:p>
        </c:rich>
      </c:tx>
      <c:overlay val="0"/>
    </c:title>
    <c:autoTitleDeleted val="0"/>
    <c:plotArea>
      <c:layout/>
      <c:barChart>
        <c:barDir val="col"/>
        <c:grouping val="clustered"/>
        <c:varyColors val="0"/>
        <c:ser>
          <c:idx val="0"/>
          <c:order val="0"/>
          <c:invertIfNegative val="0"/>
          <c:cat>
            <c:strRef>
              <c:f>Sheet1!$A$7:$E$7</c:f>
              <c:strCache>
                <c:ptCount val="5"/>
                <c:pt idx="0">
                  <c:v>Central Cooperative Bank</c:v>
                </c:pt>
                <c:pt idx="1">
                  <c:v>CB First Investment Bank AD-Sofia</c:v>
                </c:pt>
                <c:pt idx="2">
                  <c:v>Chimimport AD-Sofia</c:v>
                </c:pt>
                <c:pt idx="3">
                  <c:v>Monbat Ad-Sofia</c:v>
                </c:pt>
                <c:pt idx="4">
                  <c:v>Sopharma AdSofia</c:v>
                </c:pt>
              </c:strCache>
            </c:strRef>
          </c:cat>
          <c:val>
            <c:numRef>
              <c:f>Sheet1!$A$8:$E$8</c:f>
              <c:numCache>
                <c:formatCode>#,##0</c:formatCode>
                <c:ptCount val="5"/>
                <c:pt idx="0">
                  <c:v>113154291</c:v>
                </c:pt>
                <c:pt idx="1">
                  <c:v>110000000</c:v>
                </c:pt>
                <c:pt idx="2">
                  <c:v>235646267</c:v>
                </c:pt>
                <c:pt idx="3">
                  <c:v>39000000</c:v>
                </c:pt>
                <c:pt idx="4">
                  <c:v>134797899</c:v>
                </c:pt>
              </c:numCache>
            </c:numRef>
          </c:val>
          <c:extLst xmlns:c16r2="http://schemas.microsoft.com/office/drawing/2015/06/chart">
            <c:ext xmlns:c16="http://schemas.microsoft.com/office/drawing/2014/chart" uri="{C3380CC4-5D6E-409C-BE32-E72D297353CC}">
              <c16:uniqueId val="{00000000-4123-438E-8C08-B02451D2B7B3}"/>
            </c:ext>
          </c:extLst>
        </c:ser>
        <c:dLbls>
          <c:showLegendKey val="0"/>
          <c:showVal val="0"/>
          <c:showCatName val="0"/>
          <c:showSerName val="0"/>
          <c:showPercent val="0"/>
          <c:showBubbleSize val="0"/>
        </c:dLbls>
        <c:gapWidth val="150"/>
        <c:axId val="123346432"/>
        <c:axId val="122852416"/>
      </c:barChart>
      <c:catAx>
        <c:axId val="123346432"/>
        <c:scaling>
          <c:orientation val="minMax"/>
        </c:scaling>
        <c:delete val="0"/>
        <c:axPos val="b"/>
        <c:numFmt formatCode="General" sourceLinked="0"/>
        <c:majorTickMark val="none"/>
        <c:minorTickMark val="none"/>
        <c:tickLblPos val="nextTo"/>
        <c:crossAx val="122852416"/>
        <c:crosses val="autoZero"/>
        <c:auto val="1"/>
        <c:lblAlgn val="ctr"/>
        <c:lblOffset val="100"/>
        <c:noMultiLvlLbl val="0"/>
      </c:catAx>
      <c:valAx>
        <c:axId val="122852416"/>
        <c:scaling>
          <c:orientation val="minMax"/>
        </c:scaling>
        <c:delete val="0"/>
        <c:axPos val="l"/>
        <c:majorGridlines/>
        <c:numFmt formatCode="#,##0" sourceLinked="1"/>
        <c:majorTickMark val="none"/>
        <c:minorTickMark val="none"/>
        <c:tickLblPos val="nextTo"/>
        <c:crossAx val="123346432"/>
        <c:crosses val="autoZero"/>
        <c:crossBetween val="between"/>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bg-BG" dirty="0"/>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bg-BG"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bg-BG" smtClean="0"/>
              <a:t>Click to edit Master text styles</a:t>
            </a:r>
          </a:p>
          <a:p>
            <a:pPr lvl="1"/>
            <a:r>
              <a:rPr lang="en-US" altLang="bg-BG" smtClean="0"/>
              <a:t>Second level</a:t>
            </a:r>
          </a:p>
          <a:p>
            <a:pPr lvl="2"/>
            <a:r>
              <a:rPr lang="en-US" altLang="bg-BG" smtClean="0"/>
              <a:t>Third level</a:t>
            </a:r>
          </a:p>
          <a:p>
            <a:pPr lvl="3"/>
            <a:r>
              <a:rPr lang="en-US" altLang="bg-BG" smtClean="0"/>
              <a:t>Fourth level</a:t>
            </a:r>
          </a:p>
          <a:p>
            <a:pPr lvl="4"/>
            <a:r>
              <a:rPr lang="en-US" altLang="bg-BG"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bg-BG"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B8EC89E-89DA-42BB-B554-5AF7F9C203E6}" type="slidenum">
              <a:rPr lang="en-US" altLang="bg-BG"/>
              <a:pPr/>
              <a:t>‹#›</a:t>
            </a:fld>
            <a:endParaRPr lang="en-US" altLang="bg-BG" dirty="0"/>
          </a:p>
        </p:txBody>
      </p:sp>
    </p:spTree>
    <p:extLst>
      <p:ext uri="{BB962C8B-B14F-4D97-AF65-F5344CB8AC3E}">
        <p14:creationId xmlns:p14="http://schemas.microsoft.com/office/powerpoint/2010/main" val="4259510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altLang="bg-BG" noProof="0" smtClean="0"/>
              <a:t>Click to edit Master title style</a:t>
            </a:r>
          </a:p>
        </p:txBody>
      </p:sp>
      <p:sp>
        <p:nvSpPr>
          <p:cNvPr id="2253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altLang="bg-BG" noProof="0" smtClean="0"/>
              <a:t>Click to edit Master subtitle style</a:t>
            </a:r>
          </a:p>
        </p:txBody>
      </p:sp>
      <p:sp>
        <p:nvSpPr>
          <p:cNvPr id="22532" name="Rectangle 4"/>
          <p:cNvSpPr>
            <a:spLocks noGrp="1" noChangeArrowheads="1"/>
          </p:cNvSpPr>
          <p:nvPr>
            <p:ph type="dt" sz="half" idx="2"/>
          </p:nvPr>
        </p:nvSpPr>
        <p:spPr/>
        <p:txBody>
          <a:bodyPr/>
          <a:lstStyle>
            <a:lvl1pPr>
              <a:defRPr/>
            </a:lvl1pPr>
          </a:lstStyle>
          <a:p>
            <a:endParaRPr lang="en-US" altLang="bg-BG" dirty="0"/>
          </a:p>
        </p:txBody>
      </p:sp>
      <p:sp>
        <p:nvSpPr>
          <p:cNvPr id="22533" name="Rectangle 5"/>
          <p:cNvSpPr>
            <a:spLocks noGrp="1" noChangeArrowheads="1"/>
          </p:cNvSpPr>
          <p:nvPr>
            <p:ph type="ftr" sz="quarter" idx="3"/>
          </p:nvPr>
        </p:nvSpPr>
        <p:spPr/>
        <p:txBody>
          <a:bodyPr/>
          <a:lstStyle>
            <a:lvl1pPr>
              <a:defRPr/>
            </a:lvl1pPr>
          </a:lstStyle>
          <a:p>
            <a:endParaRPr lang="en-US" altLang="bg-BG" dirty="0"/>
          </a:p>
        </p:txBody>
      </p:sp>
      <p:sp>
        <p:nvSpPr>
          <p:cNvPr id="22534" name="Rectangle 6"/>
          <p:cNvSpPr>
            <a:spLocks noGrp="1" noChangeArrowheads="1"/>
          </p:cNvSpPr>
          <p:nvPr>
            <p:ph type="sldNum" sz="quarter" idx="4"/>
          </p:nvPr>
        </p:nvSpPr>
        <p:spPr/>
        <p:txBody>
          <a:bodyPr/>
          <a:lstStyle>
            <a:lvl1pPr>
              <a:defRPr/>
            </a:lvl1pPr>
          </a:lstStyle>
          <a:p>
            <a:fld id="{C6CBECB7-5BC4-470F-A8CB-51222879B2FF}" type="slidenum">
              <a:rPr lang="en-US" altLang="bg-BG"/>
              <a:pPr/>
              <a:t>‹#›</a:t>
            </a:fld>
            <a:endParaRPr lang="en-US" altLang="bg-BG"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endParaRPr lang="en-US" altLang="bg-BG" dirty="0"/>
          </a:p>
        </p:txBody>
      </p:sp>
      <p:sp>
        <p:nvSpPr>
          <p:cNvPr id="5" name="Footer Placeholder 4"/>
          <p:cNvSpPr>
            <a:spLocks noGrp="1"/>
          </p:cNvSpPr>
          <p:nvPr>
            <p:ph type="ftr" sz="quarter" idx="11"/>
          </p:nvPr>
        </p:nvSpPr>
        <p:spPr/>
        <p:txBody>
          <a:bodyPr/>
          <a:lstStyle>
            <a:lvl1pPr>
              <a:defRPr/>
            </a:lvl1pPr>
          </a:lstStyle>
          <a:p>
            <a:endParaRPr lang="en-US" altLang="bg-BG" dirty="0"/>
          </a:p>
        </p:txBody>
      </p:sp>
      <p:sp>
        <p:nvSpPr>
          <p:cNvPr id="6" name="Slide Number Placeholder 5"/>
          <p:cNvSpPr>
            <a:spLocks noGrp="1"/>
          </p:cNvSpPr>
          <p:nvPr>
            <p:ph type="sldNum" sz="quarter" idx="12"/>
          </p:nvPr>
        </p:nvSpPr>
        <p:spPr/>
        <p:txBody>
          <a:bodyPr/>
          <a:lstStyle>
            <a:lvl1pPr>
              <a:defRPr/>
            </a:lvl1pPr>
          </a:lstStyle>
          <a:p>
            <a:fld id="{34914A5A-FC0E-477D-AC4D-B5DB2DE56461}" type="slidenum">
              <a:rPr lang="en-US" altLang="bg-BG"/>
              <a:pPr/>
              <a:t>‹#›</a:t>
            </a:fld>
            <a:endParaRPr lang="en-US" altLang="bg-BG" dirty="0"/>
          </a:p>
        </p:txBody>
      </p:sp>
    </p:spTree>
    <p:extLst>
      <p:ext uri="{BB962C8B-B14F-4D97-AF65-F5344CB8AC3E}">
        <p14:creationId xmlns:p14="http://schemas.microsoft.com/office/powerpoint/2010/main" val="205634069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endParaRPr lang="en-US" altLang="bg-BG" dirty="0"/>
          </a:p>
        </p:txBody>
      </p:sp>
      <p:sp>
        <p:nvSpPr>
          <p:cNvPr id="5" name="Footer Placeholder 4"/>
          <p:cNvSpPr>
            <a:spLocks noGrp="1"/>
          </p:cNvSpPr>
          <p:nvPr>
            <p:ph type="ftr" sz="quarter" idx="11"/>
          </p:nvPr>
        </p:nvSpPr>
        <p:spPr/>
        <p:txBody>
          <a:bodyPr/>
          <a:lstStyle>
            <a:lvl1pPr>
              <a:defRPr/>
            </a:lvl1pPr>
          </a:lstStyle>
          <a:p>
            <a:endParaRPr lang="en-US" altLang="bg-BG" dirty="0"/>
          </a:p>
        </p:txBody>
      </p:sp>
      <p:sp>
        <p:nvSpPr>
          <p:cNvPr id="6" name="Slide Number Placeholder 5"/>
          <p:cNvSpPr>
            <a:spLocks noGrp="1"/>
          </p:cNvSpPr>
          <p:nvPr>
            <p:ph type="sldNum" sz="quarter" idx="12"/>
          </p:nvPr>
        </p:nvSpPr>
        <p:spPr/>
        <p:txBody>
          <a:bodyPr/>
          <a:lstStyle>
            <a:lvl1pPr>
              <a:defRPr/>
            </a:lvl1pPr>
          </a:lstStyle>
          <a:p>
            <a:fld id="{E22C4322-DDBB-4B72-92F6-A946E79CC001}" type="slidenum">
              <a:rPr lang="en-US" altLang="bg-BG"/>
              <a:pPr/>
              <a:t>‹#›</a:t>
            </a:fld>
            <a:endParaRPr lang="en-US" altLang="bg-BG" dirty="0"/>
          </a:p>
        </p:txBody>
      </p:sp>
    </p:spTree>
    <p:extLst>
      <p:ext uri="{BB962C8B-B14F-4D97-AF65-F5344CB8AC3E}">
        <p14:creationId xmlns:p14="http://schemas.microsoft.com/office/powerpoint/2010/main" val="349681186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dirty="0"/>
          </a:p>
        </p:txBody>
      </p:sp>
      <p:sp>
        <p:nvSpPr>
          <p:cNvPr id="2969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altLang="bg-BG" noProof="0" smtClean="0"/>
              <a:t>Click to edit Master title style</a:t>
            </a:r>
          </a:p>
        </p:txBody>
      </p:sp>
      <p:sp>
        <p:nvSpPr>
          <p:cNvPr id="2970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altLang="bg-BG" noProof="0" smtClean="0"/>
              <a:t>Click to edit Master subtitle style</a:t>
            </a:r>
          </a:p>
        </p:txBody>
      </p:sp>
      <p:sp>
        <p:nvSpPr>
          <p:cNvPr id="29701" name="Rectangle 5"/>
          <p:cNvSpPr>
            <a:spLocks noGrp="1" noChangeArrowheads="1"/>
          </p:cNvSpPr>
          <p:nvPr>
            <p:ph type="dt" sz="half" idx="2"/>
          </p:nvPr>
        </p:nvSpPr>
        <p:spPr/>
        <p:txBody>
          <a:bodyPr/>
          <a:lstStyle>
            <a:lvl1pPr>
              <a:defRPr/>
            </a:lvl1pPr>
          </a:lstStyle>
          <a:p>
            <a:endParaRPr lang="en-US" altLang="bg-BG" dirty="0"/>
          </a:p>
        </p:txBody>
      </p:sp>
      <p:sp>
        <p:nvSpPr>
          <p:cNvPr id="29702" name="Rectangle 6"/>
          <p:cNvSpPr>
            <a:spLocks noGrp="1" noChangeArrowheads="1"/>
          </p:cNvSpPr>
          <p:nvPr>
            <p:ph type="ftr" sz="quarter" idx="3"/>
          </p:nvPr>
        </p:nvSpPr>
        <p:spPr/>
        <p:txBody>
          <a:bodyPr/>
          <a:lstStyle>
            <a:lvl1pPr>
              <a:defRPr/>
            </a:lvl1pPr>
          </a:lstStyle>
          <a:p>
            <a:endParaRPr lang="en-US" altLang="bg-BG" dirty="0"/>
          </a:p>
        </p:txBody>
      </p:sp>
      <p:sp>
        <p:nvSpPr>
          <p:cNvPr id="29703" name="Rectangle 7"/>
          <p:cNvSpPr>
            <a:spLocks noGrp="1" noChangeArrowheads="1"/>
          </p:cNvSpPr>
          <p:nvPr>
            <p:ph type="sldNum" sz="quarter" idx="4"/>
          </p:nvPr>
        </p:nvSpPr>
        <p:spPr/>
        <p:txBody>
          <a:bodyPr/>
          <a:lstStyle>
            <a:lvl1pPr>
              <a:defRPr/>
            </a:lvl1pPr>
          </a:lstStyle>
          <a:p>
            <a:fld id="{8BC02BBC-2522-44D2-8F22-83A7521B0259}" type="slidenum">
              <a:rPr lang="en-US" altLang="bg-BG"/>
              <a:pPr/>
              <a:t>‹#›</a:t>
            </a:fld>
            <a:endParaRPr lang="en-US" altLang="bg-BG"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endParaRPr lang="en-US" altLang="bg-BG" dirty="0"/>
          </a:p>
        </p:txBody>
      </p:sp>
      <p:sp>
        <p:nvSpPr>
          <p:cNvPr id="5" name="Footer Placeholder 4"/>
          <p:cNvSpPr>
            <a:spLocks noGrp="1"/>
          </p:cNvSpPr>
          <p:nvPr>
            <p:ph type="ftr" sz="quarter" idx="11"/>
          </p:nvPr>
        </p:nvSpPr>
        <p:spPr/>
        <p:txBody>
          <a:bodyPr/>
          <a:lstStyle>
            <a:lvl1pPr>
              <a:defRPr/>
            </a:lvl1pPr>
          </a:lstStyle>
          <a:p>
            <a:endParaRPr lang="en-US" altLang="bg-BG" dirty="0"/>
          </a:p>
        </p:txBody>
      </p:sp>
      <p:sp>
        <p:nvSpPr>
          <p:cNvPr id="6" name="Slide Number Placeholder 5"/>
          <p:cNvSpPr>
            <a:spLocks noGrp="1"/>
          </p:cNvSpPr>
          <p:nvPr>
            <p:ph type="sldNum" sz="quarter" idx="12"/>
          </p:nvPr>
        </p:nvSpPr>
        <p:spPr/>
        <p:txBody>
          <a:bodyPr/>
          <a:lstStyle>
            <a:lvl1pPr>
              <a:defRPr/>
            </a:lvl1pPr>
          </a:lstStyle>
          <a:p>
            <a:fld id="{6CF1B02D-E498-4667-ACD3-AC2F8E57DBD2}" type="slidenum">
              <a:rPr lang="en-US" altLang="bg-BG"/>
              <a:pPr/>
              <a:t>‹#›</a:t>
            </a:fld>
            <a:endParaRPr lang="en-US" altLang="bg-BG" dirty="0"/>
          </a:p>
        </p:txBody>
      </p:sp>
    </p:spTree>
    <p:extLst>
      <p:ext uri="{BB962C8B-B14F-4D97-AF65-F5344CB8AC3E}">
        <p14:creationId xmlns:p14="http://schemas.microsoft.com/office/powerpoint/2010/main" val="258978123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bg-BG"/>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bg-BG" dirty="0"/>
          </a:p>
        </p:txBody>
      </p:sp>
      <p:sp>
        <p:nvSpPr>
          <p:cNvPr id="5" name="Footer Placeholder 4"/>
          <p:cNvSpPr>
            <a:spLocks noGrp="1"/>
          </p:cNvSpPr>
          <p:nvPr>
            <p:ph type="ftr" sz="quarter" idx="11"/>
          </p:nvPr>
        </p:nvSpPr>
        <p:spPr/>
        <p:txBody>
          <a:bodyPr/>
          <a:lstStyle>
            <a:lvl1pPr>
              <a:defRPr/>
            </a:lvl1pPr>
          </a:lstStyle>
          <a:p>
            <a:endParaRPr lang="en-US" altLang="bg-BG" dirty="0"/>
          </a:p>
        </p:txBody>
      </p:sp>
      <p:sp>
        <p:nvSpPr>
          <p:cNvPr id="6" name="Slide Number Placeholder 5"/>
          <p:cNvSpPr>
            <a:spLocks noGrp="1"/>
          </p:cNvSpPr>
          <p:nvPr>
            <p:ph type="sldNum" sz="quarter" idx="12"/>
          </p:nvPr>
        </p:nvSpPr>
        <p:spPr/>
        <p:txBody>
          <a:bodyPr/>
          <a:lstStyle>
            <a:lvl1pPr>
              <a:defRPr/>
            </a:lvl1pPr>
          </a:lstStyle>
          <a:p>
            <a:fld id="{4EF2587F-04A2-4A47-BBDC-081652FF1664}" type="slidenum">
              <a:rPr lang="en-US" altLang="bg-BG"/>
              <a:pPr/>
              <a:t>‹#›</a:t>
            </a:fld>
            <a:endParaRPr lang="en-US" altLang="bg-BG" dirty="0"/>
          </a:p>
        </p:txBody>
      </p:sp>
    </p:spTree>
    <p:extLst>
      <p:ext uri="{BB962C8B-B14F-4D97-AF65-F5344CB8AC3E}">
        <p14:creationId xmlns:p14="http://schemas.microsoft.com/office/powerpoint/2010/main" val="260980770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5613" y="1600200"/>
            <a:ext cx="4037012"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5025" y="1600200"/>
            <a:ext cx="4037013"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lvl1pPr>
              <a:defRPr/>
            </a:lvl1pPr>
          </a:lstStyle>
          <a:p>
            <a:endParaRPr lang="en-US" altLang="bg-BG" dirty="0"/>
          </a:p>
        </p:txBody>
      </p:sp>
      <p:sp>
        <p:nvSpPr>
          <p:cNvPr id="6" name="Footer Placeholder 5"/>
          <p:cNvSpPr>
            <a:spLocks noGrp="1"/>
          </p:cNvSpPr>
          <p:nvPr>
            <p:ph type="ftr" sz="quarter" idx="11"/>
          </p:nvPr>
        </p:nvSpPr>
        <p:spPr/>
        <p:txBody>
          <a:bodyPr/>
          <a:lstStyle>
            <a:lvl1pPr>
              <a:defRPr/>
            </a:lvl1pPr>
          </a:lstStyle>
          <a:p>
            <a:endParaRPr lang="en-US" altLang="bg-BG" dirty="0"/>
          </a:p>
        </p:txBody>
      </p:sp>
      <p:sp>
        <p:nvSpPr>
          <p:cNvPr id="7" name="Slide Number Placeholder 6"/>
          <p:cNvSpPr>
            <a:spLocks noGrp="1"/>
          </p:cNvSpPr>
          <p:nvPr>
            <p:ph type="sldNum" sz="quarter" idx="12"/>
          </p:nvPr>
        </p:nvSpPr>
        <p:spPr/>
        <p:txBody>
          <a:bodyPr/>
          <a:lstStyle>
            <a:lvl1pPr>
              <a:defRPr/>
            </a:lvl1pPr>
          </a:lstStyle>
          <a:p>
            <a:fld id="{7957A1E4-3EBA-4EB0-AE9A-B2CC5D315890}" type="slidenum">
              <a:rPr lang="en-US" altLang="bg-BG"/>
              <a:pPr/>
              <a:t>‹#›</a:t>
            </a:fld>
            <a:endParaRPr lang="en-US" altLang="bg-BG" dirty="0"/>
          </a:p>
        </p:txBody>
      </p:sp>
    </p:spTree>
    <p:extLst>
      <p:ext uri="{BB962C8B-B14F-4D97-AF65-F5344CB8AC3E}">
        <p14:creationId xmlns:p14="http://schemas.microsoft.com/office/powerpoint/2010/main" val="146938557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bg-BG"/>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lvl1pPr>
              <a:defRPr/>
            </a:lvl1pPr>
          </a:lstStyle>
          <a:p>
            <a:endParaRPr lang="en-US" altLang="bg-BG" dirty="0"/>
          </a:p>
        </p:txBody>
      </p:sp>
      <p:sp>
        <p:nvSpPr>
          <p:cNvPr id="8" name="Footer Placeholder 7"/>
          <p:cNvSpPr>
            <a:spLocks noGrp="1"/>
          </p:cNvSpPr>
          <p:nvPr>
            <p:ph type="ftr" sz="quarter" idx="11"/>
          </p:nvPr>
        </p:nvSpPr>
        <p:spPr/>
        <p:txBody>
          <a:bodyPr/>
          <a:lstStyle>
            <a:lvl1pPr>
              <a:defRPr/>
            </a:lvl1pPr>
          </a:lstStyle>
          <a:p>
            <a:endParaRPr lang="en-US" altLang="bg-BG" dirty="0"/>
          </a:p>
        </p:txBody>
      </p:sp>
      <p:sp>
        <p:nvSpPr>
          <p:cNvPr id="9" name="Slide Number Placeholder 8"/>
          <p:cNvSpPr>
            <a:spLocks noGrp="1"/>
          </p:cNvSpPr>
          <p:nvPr>
            <p:ph type="sldNum" sz="quarter" idx="12"/>
          </p:nvPr>
        </p:nvSpPr>
        <p:spPr/>
        <p:txBody>
          <a:bodyPr/>
          <a:lstStyle>
            <a:lvl1pPr>
              <a:defRPr/>
            </a:lvl1pPr>
          </a:lstStyle>
          <a:p>
            <a:fld id="{49826E69-1F0B-42F4-B31C-33F44284120F}" type="slidenum">
              <a:rPr lang="en-US" altLang="bg-BG"/>
              <a:pPr/>
              <a:t>‹#›</a:t>
            </a:fld>
            <a:endParaRPr lang="en-US" altLang="bg-BG" dirty="0"/>
          </a:p>
        </p:txBody>
      </p:sp>
    </p:spTree>
    <p:extLst>
      <p:ext uri="{BB962C8B-B14F-4D97-AF65-F5344CB8AC3E}">
        <p14:creationId xmlns:p14="http://schemas.microsoft.com/office/powerpoint/2010/main" val="398442513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lvl1pPr>
              <a:defRPr/>
            </a:lvl1pPr>
          </a:lstStyle>
          <a:p>
            <a:endParaRPr lang="en-US" altLang="bg-BG" dirty="0"/>
          </a:p>
        </p:txBody>
      </p:sp>
      <p:sp>
        <p:nvSpPr>
          <p:cNvPr id="4" name="Footer Placeholder 3"/>
          <p:cNvSpPr>
            <a:spLocks noGrp="1"/>
          </p:cNvSpPr>
          <p:nvPr>
            <p:ph type="ftr" sz="quarter" idx="11"/>
          </p:nvPr>
        </p:nvSpPr>
        <p:spPr/>
        <p:txBody>
          <a:bodyPr/>
          <a:lstStyle>
            <a:lvl1pPr>
              <a:defRPr/>
            </a:lvl1pPr>
          </a:lstStyle>
          <a:p>
            <a:endParaRPr lang="en-US" altLang="bg-BG" dirty="0"/>
          </a:p>
        </p:txBody>
      </p:sp>
      <p:sp>
        <p:nvSpPr>
          <p:cNvPr id="5" name="Slide Number Placeholder 4"/>
          <p:cNvSpPr>
            <a:spLocks noGrp="1"/>
          </p:cNvSpPr>
          <p:nvPr>
            <p:ph type="sldNum" sz="quarter" idx="12"/>
          </p:nvPr>
        </p:nvSpPr>
        <p:spPr/>
        <p:txBody>
          <a:bodyPr/>
          <a:lstStyle>
            <a:lvl1pPr>
              <a:defRPr/>
            </a:lvl1pPr>
          </a:lstStyle>
          <a:p>
            <a:fld id="{D229A7CD-CC2E-45E4-8008-9CB54EF8FFC7}" type="slidenum">
              <a:rPr lang="en-US" altLang="bg-BG"/>
              <a:pPr/>
              <a:t>‹#›</a:t>
            </a:fld>
            <a:endParaRPr lang="en-US" altLang="bg-BG" dirty="0"/>
          </a:p>
        </p:txBody>
      </p:sp>
    </p:spTree>
    <p:extLst>
      <p:ext uri="{BB962C8B-B14F-4D97-AF65-F5344CB8AC3E}">
        <p14:creationId xmlns:p14="http://schemas.microsoft.com/office/powerpoint/2010/main" val="337710032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bg-BG" dirty="0"/>
          </a:p>
        </p:txBody>
      </p:sp>
      <p:sp>
        <p:nvSpPr>
          <p:cNvPr id="3" name="Footer Placeholder 2"/>
          <p:cNvSpPr>
            <a:spLocks noGrp="1"/>
          </p:cNvSpPr>
          <p:nvPr>
            <p:ph type="ftr" sz="quarter" idx="11"/>
          </p:nvPr>
        </p:nvSpPr>
        <p:spPr/>
        <p:txBody>
          <a:bodyPr/>
          <a:lstStyle>
            <a:lvl1pPr>
              <a:defRPr/>
            </a:lvl1pPr>
          </a:lstStyle>
          <a:p>
            <a:endParaRPr lang="en-US" altLang="bg-BG" dirty="0"/>
          </a:p>
        </p:txBody>
      </p:sp>
      <p:sp>
        <p:nvSpPr>
          <p:cNvPr id="4" name="Slide Number Placeholder 3"/>
          <p:cNvSpPr>
            <a:spLocks noGrp="1"/>
          </p:cNvSpPr>
          <p:nvPr>
            <p:ph type="sldNum" sz="quarter" idx="12"/>
          </p:nvPr>
        </p:nvSpPr>
        <p:spPr/>
        <p:txBody>
          <a:bodyPr/>
          <a:lstStyle>
            <a:lvl1pPr>
              <a:defRPr/>
            </a:lvl1pPr>
          </a:lstStyle>
          <a:p>
            <a:fld id="{42D36BBD-5242-42B6-9ABF-79B2DE960356}" type="slidenum">
              <a:rPr lang="en-US" altLang="bg-BG"/>
              <a:pPr/>
              <a:t>‹#›</a:t>
            </a:fld>
            <a:endParaRPr lang="en-US" altLang="bg-BG" dirty="0"/>
          </a:p>
        </p:txBody>
      </p:sp>
    </p:spTree>
    <p:extLst>
      <p:ext uri="{BB962C8B-B14F-4D97-AF65-F5344CB8AC3E}">
        <p14:creationId xmlns:p14="http://schemas.microsoft.com/office/powerpoint/2010/main" val="165312610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bg-BG"/>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bg-BG" dirty="0"/>
          </a:p>
        </p:txBody>
      </p:sp>
      <p:sp>
        <p:nvSpPr>
          <p:cNvPr id="6" name="Footer Placeholder 5"/>
          <p:cNvSpPr>
            <a:spLocks noGrp="1"/>
          </p:cNvSpPr>
          <p:nvPr>
            <p:ph type="ftr" sz="quarter" idx="11"/>
          </p:nvPr>
        </p:nvSpPr>
        <p:spPr/>
        <p:txBody>
          <a:bodyPr/>
          <a:lstStyle>
            <a:lvl1pPr>
              <a:defRPr/>
            </a:lvl1pPr>
          </a:lstStyle>
          <a:p>
            <a:endParaRPr lang="en-US" altLang="bg-BG" dirty="0"/>
          </a:p>
        </p:txBody>
      </p:sp>
      <p:sp>
        <p:nvSpPr>
          <p:cNvPr id="7" name="Slide Number Placeholder 6"/>
          <p:cNvSpPr>
            <a:spLocks noGrp="1"/>
          </p:cNvSpPr>
          <p:nvPr>
            <p:ph type="sldNum" sz="quarter" idx="12"/>
          </p:nvPr>
        </p:nvSpPr>
        <p:spPr/>
        <p:txBody>
          <a:bodyPr/>
          <a:lstStyle>
            <a:lvl1pPr>
              <a:defRPr/>
            </a:lvl1pPr>
          </a:lstStyle>
          <a:p>
            <a:fld id="{14D59F8A-F106-475E-81DF-20E7E90A2D0B}" type="slidenum">
              <a:rPr lang="en-US" altLang="bg-BG"/>
              <a:pPr/>
              <a:t>‹#›</a:t>
            </a:fld>
            <a:endParaRPr lang="en-US" altLang="bg-BG" dirty="0"/>
          </a:p>
        </p:txBody>
      </p:sp>
    </p:spTree>
    <p:extLst>
      <p:ext uri="{BB962C8B-B14F-4D97-AF65-F5344CB8AC3E}">
        <p14:creationId xmlns:p14="http://schemas.microsoft.com/office/powerpoint/2010/main" val="35481911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endParaRPr lang="en-US" altLang="bg-BG" dirty="0"/>
          </a:p>
        </p:txBody>
      </p:sp>
      <p:sp>
        <p:nvSpPr>
          <p:cNvPr id="5" name="Footer Placeholder 4"/>
          <p:cNvSpPr>
            <a:spLocks noGrp="1"/>
          </p:cNvSpPr>
          <p:nvPr>
            <p:ph type="ftr" sz="quarter" idx="11"/>
          </p:nvPr>
        </p:nvSpPr>
        <p:spPr/>
        <p:txBody>
          <a:bodyPr/>
          <a:lstStyle>
            <a:lvl1pPr>
              <a:defRPr/>
            </a:lvl1pPr>
          </a:lstStyle>
          <a:p>
            <a:endParaRPr lang="en-US" altLang="bg-BG" dirty="0"/>
          </a:p>
        </p:txBody>
      </p:sp>
      <p:sp>
        <p:nvSpPr>
          <p:cNvPr id="6" name="Slide Number Placeholder 5"/>
          <p:cNvSpPr>
            <a:spLocks noGrp="1"/>
          </p:cNvSpPr>
          <p:nvPr>
            <p:ph type="sldNum" sz="quarter" idx="12"/>
          </p:nvPr>
        </p:nvSpPr>
        <p:spPr/>
        <p:txBody>
          <a:bodyPr/>
          <a:lstStyle>
            <a:lvl1pPr>
              <a:defRPr/>
            </a:lvl1pPr>
          </a:lstStyle>
          <a:p>
            <a:fld id="{BF76A112-DDB5-4D01-88BE-576EACFFFB09}" type="slidenum">
              <a:rPr lang="en-US" altLang="bg-BG"/>
              <a:pPr/>
              <a:t>‹#›</a:t>
            </a:fld>
            <a:endParaRPr lang="en-US" altLang="bg-BG" dirty="0"/>
          </a:p>
        </p:txBody>
      </p:sp>
    </p:spTree>
    <p:extLst>
      <p:ext uri="{BB962C8B-B14F-4D97-AF65-F5344CB8AC3E}">
        <p14:creationId xmlns:p14="http://schemas.microsoft.com/office/powerpoint/2010/main" val="364767704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bg-BG"/>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bg-BG" dirty="0"/>
          </a:p>
        </p:txBody>
      </p:sp>
      <p:sp>
        <p:nvSpPr>
          <p:cNvPr id="6" name="Footer Placeholder 5"/>
          <p:cNvSpPr>
            <a:spLocks noGrp="1"/>
          </p:cNvSpPr>
          <p:nvPr>
            <p:ph type="ftr" sz="quarter" idx="11"/>
          </p:nvPr>
        </p:nvSpPr>
        <p:spPr/>
        <p:txBody>
          <a:bodyPr/>
          <a:lstStyle>
            <a:lvl1pPr>
              <a:defRPr/>
            </a:lvl1pPr>
          </a:lstStyle>
          <a:p>
            <a:endParaRPr lang="en-US" altLang="bg-BG" dirty="0"/>
          </a:p>
        </p:txBody>
      </p:sp>
      <p:sp>
        <p:nvSpPr>
          <p:cNvPr id="7" name="Slide Number Placeholder 6"/>
          <p:cNvSpPr>
            <a:spLocks noGrp="1"/>
          </p:cNvSpPr>
          <p:nvPr>
            <p:ph type="sldNum" sz="quarter" idx="12"/>
          </p:nvPr>
        </p:nvSpPr>
        <p:spPr/>
        <p:txBody>
          <a:bodyPr/>
          <a:lstStyle>
            <a:lvl1pPr>
              <a:defRPr/>
            </a:lvl1pPr>
          </a:lstStyle>
          <a:p>
            <a:fld id="{8A77C2FB-E221-4B30-8B99-3A45F18A0EC3}" type="slidenum">
              <a:rPr lang="en-US" altLang="bg-BG"/>
              <a:pPr/>
              <a:t>‹#›</a:t>
            </a:fld>
            <a:endParaRPr lang="en-US" altLang="bg-BG" dirty="0"/>
          </a:p>
        </p:txBody>
      </p:sp>
    </p:spTree>
    <p:extLst>
      <p:ext uri="{BB962C8B-B14F-4D97-AF65-F5344CB8AC3E}">
        <p14:creationId xmlns:p14="http://schemas.microsoft.com/office/powerpoint/2010/main" val="135588262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endParaRPr lang="en-US" altLang="bg-BG" dirty="0"/>
          </a:p>
        </p:txBody>
      </p:sp>
      <p:sp>
        <p:nvSpPr>
          <p:cNvPr id="5" name="Footer Placeholder 4"/>
          <p:cNvSpPr>
            <a:spLocks noGrp="1"/>
          </p:cNvSpPr>
          <p:nvPr>
            <p:ph type="ftr" sz="quarter" idx="11"/>
          </p:nvPr>
        </p:nvSpPr>
        <p:spPr/>
        <p:txBody>
          <a:bodyPr/>
          <a:lstStyle>
            <a:lvl1pPr>
              <a:defRPr/>
            </a:lvl1pPr>
          </a:lstStyle>
          <a:p>
            <a:endParaRPr lang="en-US" altLang="bg-BG" dirty="0"/>
          </a:p>
        </p:txBody>
      </p:sp>
      <p:sp>
        <p:nvSpPr>
          <p:cNvPr id="6" name="Slide Number Placeholder 5"/>
          <p:cNvSpPr>
            <a:spLocks noGrp="1"/>
          </p:cNvSpPr>
          <p:nvPr>
            <p:ph type="sldNum" sz="quarter" idx="12"/>
          </p:nvPr>
        </p:nvSpPr>
        <p:spPr/>
        <p:txBody>
          <a:bodyPr/>
          <a:lstStyle>
            <a:lvl1pPr>
              <a:defRPr/>
            </a:lvl1pPr>
          </a:lstStyle>
          <a:p>
            <a:fld id="{59B78D2C-F662-45C1-A57A-A12C606B3C89}" type="slidenum">
              <a:rPr lang="en-US" altLang="bg-BG"/>
              <a:pPr/>
              <a:t>‹#›</a:t>
            </a:fld>
            <a:endParaRPr lang="en-US" altLang="bg-BG" dirty="0"/>
          </a:p>
        </p:txBody>
      </p:sp>
    </p:spTree>
    <p:extLst>
      <p:ext uri="{BB962C8B-B14F-4D97-AF65-F5344CB8AC3E}">
        <p14:creationId xmlns:p14="http://schemas.microsoft.com/office/powerpoint/2010/main" val="132573273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endParaRPr lang="en-US" altLang="bg-BG" dirty="0"/>
          </a:p>
        </p:txBody>
      </p:sp>
      <p:sp>
        <p:nvSpPr>
          <p:cNvPr id="5" name="Footer Placeholder 4"/>
          <p:cNvSpPr>
            <a:spLocks noGrp="1"/>
          </p:cNvSpPr>
          <p:nvPr>
            <p:ph type="ftr" sz="quarter" idx="11"/>
          </p:nvPr>
        </p:nvSpPr>
        <p:spPr/>
        <p:txBody>
          <a:bodyPr/>
          <a:lstStyle>
            <a:lvl1pPr>
              <a:defRPr/>
            </a:lvl1pPr>
          </a:lstStyle>
          <a:p>
            <a:endParaRPr lang="en-US" altLang="bg-BG" dirty="0"/>
          </a:p>
        </p:txBody>
      </p:sp>
      <p:sp>
        <p:nvSpPr>
          <p:cNvPr id="6" name="Slide Number Placeholder 5"/>
          <p:cNvSpPr>
            <a:spLocks noGrp="1"/>
          </p:cNvSpPr>
          <p:nvPr>
            <p:ph type="sldNum" sz="quarter" idx="12"/>
          </p:nvPr>
        </p:nvSpPr>
        <p:spPr/>
        <p:txBody>
          <a:bodyPr/>
          <a:lstStyle>
            <a:lvl1pPr>
              <a:defRPr/>
            </a:lvl1pPr>
          </a:lstStyle>
          <a:p>
            <a:fld id="{73EC50EC-7054-4ECA-A841-20940B117B1F}" type="slidenum">
              <a:rPr lang="en-US" altLang="bg-BG"/>
              <a:pPr/>
              <a:t>‹#›</a:t>
            </a:fld>
            <a:endParaRPr lang="en-US" altLang="bg-BG" dirty="0"/>
          </a:p>
        </p:txBody>
      </p:sp>
    </p:spTree>
    <p:extLst>
      <p:ext uri="{BB962C8B-B14F-4D97-AF65-F5344CB8AC3E}">
        <p14:creationId xmlns:p14="http://schemas.microsoft.com/office/powerpoint/2010/main" val="16176416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bg-BG"/>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bg-BG" dirty="0"/>
          </a:p>
        </p:txBody>
      </p:sp>
      <p:sp>
        <p:nvSpPr>
          <p:cNvPr id="5" name="Footer Placeholder 4"/>
          <p:cNvSpPr>
            <a:spLocks noGrp="1"/>
          </p:cNvSpPr>
          <p:nvPr>
            <p:ph type="ftr" sz="quarter" idx="11"/>
          </p:nvPr>
        </p:nvSpPr>
        <p:spPr/>
        <p:txBody>
          <a:bodyPr/>
          <a:lstStyle>
            <a:lvl1pPr>
              <a:defRPr/>
            </a:lvl1pPr>
          </a:lstStyle>
          <a:p>
            <a:endParaRPr lang="en-US" altLang="bg-BG" dirty="0"/>
          </a:p>
        </p:txBody>
      </p:sp>
      <p:sp>
        <p:nvSpPr>
          <p:cNvPr id="6" name="Slide Number Placeholder 5"/>
          <p:cNvSpPr>
            <a:spLocks noGrp="1"/>
          </p:cNvSpPr>
          <p:nvPr>
            <p:ph type="sldNum" sz="quarter" idx="12"/>
          </p:nvPr>
        </p:nvSpPr>
        <p:spPr/>
        <p:txBody>
          <a:bodyPr/>
          <a:lstStyle>
            <a:lvl1pPr>
              <a:defRPr/>
            </a:lvl1pPr>
          </a:lstStyle>
          <a:p>
            <a:fld id="{F1D6257A-016D-4B3D-8EF1-2D9A5BDAB0D0}" type="slidenum">
              <a:rPr lang="en-US" altLang="bg-BG"/>
              <a:pPr/>
              <a:t>‹#›</a:t>
            </a:fld>
            <a:endParaRPr lang="en-US" altLang="bg-BG" dirty="0"/>
          </a:p>
        </p:txBody>
      </p:sp>
    </p:spTree>
    <p:extLst>
      <p:ext uri="{BB962C8B-B14F-4D97-AF65-F5344CB8AC3E}">
        <p14:creationId xmlns:p14="http://schemas.microsoft.com/office/powerpoint/2010/main" val="3874531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2693988" y="1600200"/>
            <a:ext cx="30861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5932488" y="1600200"/>
            <a:ext cx="3087687"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lvl1pPr>
              <a:defRPr/>
            </a:lvl1pPr>
          </a:lstStyle>
          <a:p>
            <a:endParaRPr lang="en-US" altLang="bg-BG" dirty="0"/>
          </a:p>
        </p:txBody>
      </p:sp>
      <p:sp>
        <p:nvSpPr>
          <p:cNvPr id="6" name="Footer Placeholder 5"/>
          <p:cNvSpPr>
            <a:spLocks noGrp="1"/>
          </p:cNvSpPr>
          <p:nvPr>
            <p:ph type="ftr" sz="quarter" idx="11"/>
          </p:nvPr>
        </p:nvSpPr>
        <p:spPr/>
        <p:txBody>
          <a:bodyPr/>
          <a:lstStyle>
            <a:lvl1pPr>
              <a:defRPr/>
            </a:lvl1pPr>
          </a:lstStyle>
          <a:p>
            <a:endParaRPr lang="en-US" altLang="bg-BG" dirty="0"/>
          </a:p>
        </p:txBody>
      </p:sp>
      <p:sp>
        <p:nvSpPr>
          <p:cNvPr id="7" name="Slide Number Placeholder 6"/>
          <p:cNvSpPr>
            <a:spLocks noGrp="1"/>
          </p:cNvSpPr>
          <p:nvPr>
            <p:ph type="sldNum" sz="quarter" idx="12"/>
          </p:nvPr>
        </p:nvSpPr>
        <p:spPr/>
        <p:txBody>
          <a:bodyPr/>
          <a:lstStyle>
            <a:lvl1pPr>
              <a:defRPr/>
            </a:lvl1pPr>
          </a:lstStyle>
          <a:p>
            <a:fld id="{72D0E582-86A5-44D6-B08B-0C117FDB482D}" type="slidenum">
              <a:rPr lang="en-US" altLang="bg-BG"/>
              <a:pPr/>
              <a:t>‹#›</a:t>
            </a:fld>
            <a:endParaRPr lang="en-US" altLang="bg-BG" dirty="0"/>
          </a:p>
        </p:txBody>
      </p:sp>
    </p:spTree>
    <p:extLst>
      <p:ext uri="{BB962C8B-B14F-4D97-AF65-F5344CB8AC3E}">
        <p14:creationId xmlns:p14="http://schemas.microsoft.com/office/powerpoint/2010/main" val="1808882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bg-BG"/>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lvl1pPr>
              <a:defRPr/>
            </a:lvl1pPr>
          </a:lstStyle>
          <a:p>
            <a:endParaRPr lang="en-US" altLang="bg-BG" dirty="0"/>
          </a:p>
        </p:txBody>
      </p:sp>
      <p:sp>
        <p:nvSpPr>
          <p:cNvPr id="8" name="Footer Placeholder 7"/>
          <p:cNvSpPr>
            <a:spLocks noGrp="1"/>
          </p:cNvSpPr>
          <p:nvPr>
            <p:ph type="ftr" sz="quarter" idx="11"/>
          </p:nvPr>
        </p:nvSpPr>
        <p:spPr/>
        <p:txBody>
          <a:bodyPr/>
          <a:lstStyle>
            <a:lvl1pPr>
              <a:defRPr/>
            </a:lvl1pPr>
          </a:lstStyle>
          <a:p>
            <a:endParaRPr lang="en-US" altLang="bg-BG" dirty="0"/>
          </a:p>
        </p:txBody>
      </p:sp>
      <p:sp>
        <p:nvSpPr>
          <p:cNvPr id="9" name="Slide Number Placeholder 8"/>
          <p:cNvSpPr>
            <a:spLocks noGrp="1"/>
          </p:cNvSpPr>
          <p:nvPr>
            <p:ph type="sldNum" sz="quarter" idx="12"/>
          </p:nvPr>
        </p:nvSpPr>
        <p:spPr/>
        <p:txBody>
          <a:bodyPr/>
          <a:lstStyle>
            <a:lvl1pPr>
              <a:defRPr/>
            </a:lvl1pPr>
          </a:lstStyle>
          <a:p>
            <a:fld id="{BC2F2098-A0B9-4D22-9E41-6B226F359CC4}" type="slidenum">
              <a:rPr lang="en-US" altLang="bg-BG"/>
              <a:pPr/>
              <a:t>‹#›</a:t>
            </a:fld>
            <a:endParaRPr lang="en-US" altLang="bg-BG" dirty="0"/>
          </a:p>
        </p:txBody>
      </p:sp>
    </p:spTree>
    <p:extLst>
      <p:ext uri="{BB962C8B-B14F-4D97-AF65-F5344CB8AC3E}">
        <p14:creationId xmlns:p14="http://schemas.microsoft.com/office/powerpoint/2010/main" val="136014850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lvl1pPr>
              <a:defRPr/>
            </a:lvl1pPr>
          </a:lstStyle>
          <a:p>
            <a:endParaRPr lang="en-US" altLang="bg-BG" dirty="0"/>
          </a:p>
        </p:txBody>
      </p:sp>
      <p:sp>
        <p:nvSpPr>
          <p:cNvPr id="4" name="Footer Placeholder 3"/>
          <p:cNvSpPr>
            <a:spLocks noGrp="1"/>
          </p:cNvSpPr>
          <p:nvPr>
            <p:ph type="ftr" sz="quarter" idx="11"/>
          </p:nvPr>
        </p:nvSpPr>
        <p:spPr/>
        <p:txBody>
          <a:bodyPr/>
          <a:lstStyle>
            <a:lvl1pPr>
              <a:defRPr/>
            </a:lvl1pPr>
          </a:lstStyle>
          <a:p>
            <a:endParaRPr lang="en-US" altLang="bg-BG" dirty="0"/>
          </a:p>
        </p:txBody>
      </p:sp>
      <p:sp>
        <p:nvSpPr>
          <p:cNvPr id="5" name="Slide Number Placeholder 4"/>
          <p:cNvSpPr>
            <a:spLocks noGrp="1"/>
          </p:cNvSpPr>
          <p:nvPr>
            <p:ph type="sldNum" sz="quarter" idx="12"/>
          </p:nvPr>
        </p:nvSpPr>
        <p:spPr/>
        <p:txBody>
          <a:bodyPr/>
          <a:lstStyle>
            <a:lvl1pPr>
              <a:defRPr/>
            </a:lvl1pPr>
          </a:lstStyle>
          <a:p>
            <a:fld id="{2DFFE1D6-5D28-490A-949C-191D670CE5C4}" type="slidenum">
              <a:rPr lang="en-US" altLang="bg-BG"/>
              <a:pPr/>
              <a:t>‹#›</a:t>
            </a:fld>
            <a:endParaRPr lang="en-US" altLang="bg-BG" dirty="0"/>
          </a:p>
        </p:txBody>
      </p:sp>
    </p:spTree>
    <p:extLst>
      <p:ext uri="{BB962C8B-B14F-4D97-AF65-F5344CB8AC3E}">
        <p14:creationId xmlns:p14="http://schemas.microsoft.com/office/powerpoint/2010/main" val="193596789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bg-BG" dirty="0"/>
          </a:p>
        </p:txBody>
      </p:sp>
      <p:sp>
        <p:nvSpPr>
          <p:cNvPr id="3" name="Footer Placeholder 2"/>
          <p:cNvSpPr>
            <a:spLocks noGrp="1"/>
          </p:cNvSpPr>
          <p:nvPr>
            <p:ph type="ftr" sz="quarter" idx="11"/>
          </p:nvPr>
        </p:nvSpPr>
        <p:spPr/>
        <p:txBody>
          <a:bodyPr/>
          <a:lstStyle>
            <a:lvl1pPr>
              <a:defRPr/>
            </a:lvl1pPr>
          </a:lstStyle>
          <a:p>
            <a:endParaRPr lang="en-US" altLang="bg-BG" dirty="0"/>
          </a:p>
        </p:txBody>
      </p:sp>
      <p:sp>
        <p:nvSpPr>
          <p:cNvPr id="4" name="Slide Number Placeholder 3"/>
          <p:cNvSpPr>
            <a:spLocks noGrp="1"/>
          </p:cNvSpPr>
          <p:nvPr>
            <p:ph type="sldNum" sz="quarter" idx="12"/>
          </p:nvPr>
        </p:nvSpPr>
        <p:spPr/>
        <p:txBody>
          <a:bodyPr/>
          <a:lstStyle>
            <a:lvl1pPr>
              <a:defRPr/>
            </a:lvl1pPr>
          </a:lstStyle>
          <a:p>
            <a:fld id="{E6FBBF59-8050-4906-8E04-A50C2BAF120B}" type="slidenum">
              <a:rPr lang="en-US" altLang="bg-BG"/>
              <a:pPr/>
              <a:t>‹#›</a:t>
            </a:fld>
            <a:endParaRPr lang="en-US" altLang="bg-BG" dirty="0"/>
          </a:p>
        </p:txBody>
      </p:sp>
    </p:spTree>
    <p:extLst>
      <p:ext uri="{BB962C8B-B14F-4D97-AF65-F5344CB8AC3E}">
        <p14:creationId xmlns:p14="http://schemas.microsoft.com/office/powerpoint/2010/main" val="170647187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bg-BG"/>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bg-BG" dirty="0"/>
          </a:p>
        </p:txBody>
      </p:sp>
      <p:sp>
        <p:nvSpPr>
          <p:cNvPr id="6" name="Footer Placeholder 5"/>
          <p:cNvSpPr>
            <a:spLocks noGrp="1"/>
          </p:cNvSpPr>
          <p:nvPr>
            <p:ph type="ftr" sz="quarter" idx="11"/>
          </p:nvPr>
        </p:nvSpPr>
        <p:spPr/>
        <p:txBody>
          <a:bodyPr/>
          <a:lstStyle>
            <a:lvl1pPr>
              <a:defRPr/>
            </a:lvl1pPr>
          </a:lstStyle>
          <a:p>
            <a:endParaRPr lang="en-US" altLang="bg-BG" dirty="0"/>
          </a:p>
        </p:txBody>
      </p:sp>
      <p:sp>
        <p:nvSpPr>
          <p:cNvPr id="7" name="Slide Number Placeholder 6"/>
          <p:cNvSpPr>
            <a:spLocks noGrp="1"/>
          </p:cNvSpPr>
          <p:nvPr>
            <p:ph type="sldNum" sz="quarter" idx="12"/>
          </p:nvPr>
        </p:nvSpPr>
        <p:spPr/>
        <p:txBody>
          <a:bodyPr/>
          <a:lstStyle>
            <a:lvl1pPr>
              <a:defRPr/>
            </a:lvl1pPr>
          </a:lstStyle>
          <a:p>
            <a:fld id="{8E61BD3D-A227-4B6F-82D3-54E4D889FC47}" type="slidenum">
              <a:rPr lang="en-US" altLang="bg-BG"/>
              <a:pPr/>
              <a:t>‹#›</a:t>
            </a:fld>
            <a:endParaRPr lang="en-US" altLang="bg-BG" dirty="0"/>
          </a:p>
        </p:txBody>
      </p:sp>
    </p:spTree>
    <p:extLst>
      <p:ext uri="{BB962C8B-B14F-4D97-AF65-F5344CB8AC3E}">
        <p14:creationId xmlns:p14="http://schemas.microsoft.com/office/powerpoint/2010/main" val="195358647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bg-BG"/>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bg-BG"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bg-BG" dirty="0"/>
          </a:p>
        </p:txBody>
      </p:sp>
      <p:sp>
        <p:nvSpPr>
          <p:cNvPr id="6" name="Footer Placeholder 5"/>
          <p:cNvSpPr>
            <a:spLocks noGrp="1"/>
          </p:cNvSpPr>
          <p:nvPr>
            <p:ph type="ftr" sz="quarter" idx="11"/>
          </p:nvPr>
        </p:nvSpPr>
        <p:spPr/>
        <p:txBody>
          <a:bodyPr/>
          <a:lstStyle>
            <a:lvl1pPr>
              <a:defRPr/>
            </a:lvl1pPr>
          </a:lstStyle>
          <a:p>
            <a:endParaRPr lang="en-US" altLang="bg-BG" dirty="0"/>
          </a:p>
        </p:txBody>
      </p:sp>
      <p:sp>
        <p:nvSpPr>
          <p:cNvPr id="7" name="Slide Number Placeholder 6"/>
          <p:cNvSpPr>
            <a:spLocks noGrp="1"/>
          </p:cNvSpPr>
          <p:nvPr>
            <p:ph type="sldNum" sz="quarter" idx="12"/>
          </p:nvPr>
        </p:nvSpPr>
        <p:spPr/>
        <p:txBody>
          <a:bodyPr/>
          <a:lstStyle>
            <a:lvl1pPr>
              <a:defRPr/>
            </a:lvl1pPr>
          </a:lstStyle>
          <a:p>
            <a:fld id="{0D0EE780-FE5F-4BDC-B37F-B5F4A333113F}" type="slidenum">
              <a:rPr lang="en-US" altLang="bg-BG"/>
              <a:pPr/>
              <a:t>‹#›</a:t>
            </a:fld>
            <a:endParaRPr lang="en-US" altLang="bg-BG" dirty="0"/>
          </a:p>
        </p:txBody>
      </p:sp>
    </p:spTree>
    <p:extLst>
      <p:ext uri="{BB962C8B-B14F-4D97-AF65-F5344CB8AC3E}">
        <p14:creationId xmlns:p14="http://schemas.microsoft.com/office/powerpoint/2010/main" val="302587629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bg-BG"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bg-BG" smtClean="0"/>
              <a:t>Edit Master text styles</a:t>
            </a:r>
          </a:p>
          <a:p>
            <a:pPr lvl="1"/>
            <a:r>
              <a:rPr lang="en-US" altLang="bg-BG" smtClean="0"/>
              <a:t>Second level</a:t>
            </a:r>
          </a:p>
          <a:p>
            <a:pPr lvl="2"/>
            <a:r>
              <a:rPr lang="en-US" altLang="bg-BG" smtClean="0"/>
              <a:t>Third level</a:t>
            </a:r>
          </a:p>
          <a:p>
            <a:pPr lvl="3"/>
            <a:r>
              <a:rPr lang="en-US" altLang="bg-BG" smtClean="0"/>
              <a:t>Fourth level</a:t>
            </a:r>
          </a:p>
          <a:p>
            <a:pPr lvl="4"/>
            <a:r>
              <a:rPr lang="en-US" altLang="bg-BG"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bg-BG"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bg-BG"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7F9350C-319A-4C7C-842B-F05FAEA140A0}" type="slidenum">
              <a:rPr lang="en-US" altLang="bg-BG"/>
              <a:pPr/>
              <a:t>‹#›</a:t>
            </a:fld>
            <a:endParaRPr lang="en-US" altLang="bg-BG"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l" rtl="0" eaLnBrk="1" fontAlgn="base" hangingPunct="1">
        <a:spcBef>
          <a:spcPct val="0"/>
        </a:spcBef>
        <a:spcAft>
          <a:spcPct val="0"/>
        </a:spcAft>
        <a:buClr>
          <a:schemeClr val="tx1"/>
        </a:buClr>
        <a:defRPr sz="3200" kern="1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buClr>
          <a:schemeClr val="tx1"/>
        </a:buClr>
        <a:defRPr sz="3200">
          <a:solidFill>
            <a:schemeClr val="tx1"/>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bg-BG" dirty="0"/>
          </a:p>
        </p:txBody>
      </p:sp>
      <p:sp>
        <p:nvSpPr>
          <p:cNvPr id="28675"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bg-BG" smtClean="0"/>
              <a:t>Click to edit Master title style</a:t>
            </a:r>
          </a:p>
        </p:txBody>
      </p:sp>
      <p:sp>
        <p:nvSpPr>
          <p:cNvPr id="28676"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bg-BG" smtClean="0"/>
              <a:t>Click to edit Master text styles</a:t>
            </a:r>
          </a:p>
          <a:p>
            <a:pPr lvl="1"/>
            <a:r>
              <a:rPr lang="en-US" altLang="bg-BG" smtClean="0"/>
              <a:t>Second level</a:t>
            </a:r>
          </a:p>
          <a:p>
            <a:pPr lvl="2"/>
            <a:r>
              <a:rPr lang="en-US" altLang="bg-BG" smtClean="0"/>
              <a:t>Third level</a:t>
            </a:r>
          </a:p>
          <a:p>
            <a:pPr lvl="3"/>
            <a:r>
              <a:rPr lang="en-US" altLang="bg-BG" smtClean="0"/>
              <a:t>Fourth level</a:t>
            </a:r>
          </a:p>
          <a:p>
            <a:pPr lvl="4"/>
            <a:r>
              <a:rPr lang="en-US" altLang="bg-BG" smtClean="0"/>
              <a:t>Fifth level</a:t>
            </a:r>
          </a:p>
        </p:txBody>
      </p:sp>
      <p:sp>
        <p:nvSpPr>
          <p:cNvPr id="28677"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bg-BG" dirty="0"/>
          </a:p>
        </p:txBody>
      </p:sp>
      <p:sp>
        <p:nvSpPr>
          <p:cNvPr id="28678"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bg-BG" dirty="0"/>
          </a:p>
        </p:txBody>
      </p:sp>
      <p:sp>
        <p:nvSpPr>
          <p:cNvPr id="28679"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47FE052-1ECC-4C67-8530-50C5C320E679}" type="slidenum">
              <a:rPr lang="en-US" altLang="bg-BG"/>
              <a:pPr/>
              <a:t>‹#›</a:t>
            </a:fld>
            <a:endParaRPr lang="en-US" altLang="bg-BG" dirty="0"/>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spcBef>
          <a:spcPct val="0"/>
        </a:spcBef>
        <a:spcAft>
          <a:spcPct val="0"/>
        </a:spcAft>
        <a:buClr>
          <a:schemeClr val="tx1"/>
        </a:buClr>
        <a:defRPr sz="3200" kern="1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anose="020B0604020202020204" pitchFamily="34" charset="0"/>
        </a:defRPr>
      </a:lvl2pPr>
      <a:lvl3pPr algn="l" rtl="0" fontAlgn="base">
        <a:spcBef>
          <a:spcPct val="0"/>
        </a:spcBef>
        <a:spcAft>
          <a:spcPct val="0"/>
        </a:spcAft>
        <a:buClr>
          <a:schemeClr val="tx1"/>
        </a:buClr>
        <a:defRPr sz="3200">
          <a:solidFill>
            <a:schemeClr val="tx1"/>
          </a:solidFill>
          <a:latin typeface="Arial" panose="020B0604020202020204" pitchFamily="34" charset="0"/>
        </a:defRPr>
      </a:lvl3pPr>
      <a:lvl4pPr algn="l" rtl="0" fontAlgn="base">
        <a:spcBef>
          <a:spcPct val="0"/>
        </a:spcBef>
        <a:spcAft>
          <a:spcPct val="0"/>
        </a:spcAft>
        <a:buClr>
          <a:schemeClr val="tx1"/>
        </a:buClr>
        <a:defRPr sz="3200">
          <a:solidFill>
            <a:schemeClr val="tx1"/>
          </a:solidFill>
          <a:latin typeface="Arial" panose="020B0604020202020204" pitchFamily="34" charset="0"/>
        </a:defRPr>
      </a:lvl4pPr>
      <a:lvl5pPr algn="l" rtl="0" fontAlgn="base">
        <a:spcBef>
          <a:spcPct val="0"/>
        </a:spcBef>
        <a:spcAft>
          <a:spcPct val="0"/>
        </a:spcAft>
        <a:buClr>
          <a:schemeClr val="tx1"/>
        </a:buClr>
        <a:defRPr sz="3200">
          <a:solidFill>
            <a:schemeClr val="tx1"/>
          </a:solidFill>
          <a:latin typeface="Arial" panose="020B0604020202020204" pitchFamily="34" charset="0"/>
        </a:defRPr>
      </a:lvl5pPr>
      <a:lvl6pPr marL="457200" algn="l" rtl="0" fontAlgn="base">
        <a:spcBef>
          <a:spcPct val="0"/>
        </a:spcBef>
        <a:spcAft>
          <a:spcPct val="0"/>
        </a:spcAft>
        <a:buClr>
          <a:schemeClr val="tx1"/>
        </a:buClr>
        <a:defRPr sz="3200">
          <a:solidFill>
            <a:schemeClr val="tx1"/>
          </a:solidFill>
          <a:latin typeface="Arial" panose="020B0604020202020204" pitchFamily="34" charset="0"/>
        </a:defRPr>
      </a:lvl6pPr>
      <a:lvl7pPr marL="914400" algn="l" rtl="0" fontAlgn="base">
        <a:spcBef>
          <a:spcPct val="0"/>
        </a:spcBef>
        <a:spcAft>
          <a:spcPct val="0"/>
        </a:spcAft>
        <a:buClr>
          <a:schemeClr val="tx1"/>
        </a:buClr>
        <a:defRPr sz="3200">
          <a:solidFill>
            <a:schemeClr val="tx1"/>
          </a:solidFill>
          <a:latin typeface="Arial" panose="020B0604020202020204" pitchFamily="34" charset="0"/>
        </a:defRPr>
      </a:lvl7pPr>
      <a:lvl8pPr marL="1371600" algn="l" rtl="0" fontAlgn="base">
        <a:spcBef>
          <a:spcPct val="0"/>
        </a:spcBef>
        <a:spcAft>
          <a:spcPct val="0"/>
        </a:spcAft>
        <a:buClr>
          <a:schemeClr val="tx1"/>
        </a:buClr>
        <a:defRPr sz="3200">
          <a:solidFill>
            <a:schemeClr val="tx1"/>
          </a:solidFill>
          <a:latin typeface="Arial" panose="020B0604020202020204" pitchFamily="34" charset="0"/>
        </a:defRPr>
      </a:lvl8pPr>
      <a:lvl9pPr marL="1828800" algn="l" rtl="0" fontAlgn="base">
        <a:spcBef>
          <a:spcPct val="0"/>
        </a:spcBef>
        <a:spcAft>
          <a:spcPct val="0"/>
        </a:spcAft>
        <a:buClr>
          <a:schemeClr val="tx1"/>
        </a:buClr>
        <a:defRPr sz="32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tx1"/>
        </a:buClr>
        <a:buChar char="•"/>
        <a:defRPr sz="2400" kern="1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1"/>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1"/>
        </a:buClr>
        <a:buChar char="•"/>
        <a:defRPr sz="2400" kern="1200">
          <a:solidFill>
            <a:schemeClr val="tx1"/>
          </a:solidFill>
          <a:latin typeface="+mn-lt"/>
          <a:ea typeface="+mn-ea"/>
          <a:cs typeface="+mn-cs"/>
        </a:defRPr>
      </a:lvl4pPr>
      <a:lvl5pPr marL="2057400" indent="-228600" algn="l" rtl="0" fontAlgn="base">
        <a:spcBef>
          <a:spcPct val="20000"/>
        </a:spcBef>
        <a:spcAft>
          <a:spcPct val="0"/>
        </a:spcAft>
        <a:buClr>
          <a:schemeClr val="tx1"/>
        </a:buCl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848498" y="955590"/>
            <a:ext cx="7982464" cy="1342768"/>
          </a:xfrm>
        </p:spPr>
        <p:txBody>
          <a:bodyPr/>
          <a:lstStyle/>
          <a:p>
            <a:pPr algn="ctr"/>
            <a:r>
              <a:rPr lang="en-US" altLang="bg-BG" sz="4000" dirty="0" smtClean="0"/>
              <a:t>Bulgarian Academy of Sciences</a:t>
            </a:r>
            <a:br>
              <a:rPr lang="en-US" altLang="bg-BG" sz="4000" dirty="0" smtClean="0"/>
            </a:br>
            <a:r>
              <a:rPr lang="en-US" altLang="bg-BG" sz="4000" dirty="0" smtClean="0"/>
              <a:t>Economic Research Institute </a:t>
            </a:r>
            <a:endParaRPr lang="bg-BG" altLang="bg-BG" sz="4000" dirty="0"/>
          </a:p>
        </p:txBody>
      </p:sp>
      <p:sp>
        <p:nvSpPr>
          <p:cNvPr id="50179" name="Rectangle 3"/>
          <p:cNvSpPr>
            <a:spLocks noGrp="1" noChangeArrowheads="1"/>
          </p:cNvSpPr>
          <p:nvPr>
            <p:ph type="subTitle" idx="1"/>
          </p:nvPr>
        </p:nvSpPr>
        <p:spPr>
          <a:xfrm>
            <a:off x="584886" y="2460171"/>
            <a:ext cx="8246076" cy="1930596"/>
          </a:xfrm>
        </p:spPr>
        <p:txBody>
          <a:bodyPr/>
          <a:lstStyle/>
          <a:p>
            <a:pPr algn="ctr"/>
            <a:r>
              <a:rPr lang="en-US" altLang="bg-BG" dirty="0" smtClean="0"/>
              <a:t>KNOWLEDGE SHARING PROGRAM (</a:t>
            </a:r>
            <a:r>
              <a:rPr lang="bg-BG" altLang="bg-BG" dirty="0" smtClean="0"/>
              <a:t>2016-</a:t>
            </a:r>
            <a:r>
              <a:rPr lang="en-US" altLang="bg-BG" dirty="0" smtClean="0"/>
              <a:t>2017 KSP)</a:t>
            </a:r>
          </a:p>
          <a:p>
            <a:pPr algn="ctr"/>
            <a:r>
              <a:rPr lang="en-US" altLang="bg-BG" dirty="0" smtClean="0"/>
              <a:t>Background presentation on Topic 2: </a:t>
            </a:r>
          </a:p>
          <a:p>
            <a:pPr algn="ctr"/>
            <a:r>
              <a:rPr lang="en-US" altLang="bg-BG" dirty="0" smtClean="0"/>
              <a:t>Revitalization of capital market in Bulgaria</a:t>
            </a:r>
          </a:p>
          <a:p>
            <a:pPr algn="ctr"/>
            <a:r>
              <a:rPr lang="en-US" altLang="bg-BG" dirty="0" smtClean="0"/>
              <a:t>based on the Korean experience  </a:t>
            </a:r>
          </a:p>
          <a:p>
            <a:pPr algn="ctr"/>
            <a:endParaRPr lang="bg-BG" altLang="bg-BG"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6940" y="73182"/>
            <a:ext cx="2125363" cy="947558"/>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21" y="292222"/>
            <a:ext cx="6316662" cy="1143000"/>
          </a:xfrm>
        </p:spPr>
        <p:txBody>
          <a:bodyPr>
            <a:normAutofit/>
          </a:bodyPr>
          <a:lstStyle/>
          <a:p>
            <a:pPr algn="r"/>
            <a:r>
              <a:rPr lang="en-US" sz="2800" dirty="0"/>
              <a:t>Why Economic Research Institute ?</a:t>
            </a:r>
            <a:r>
              <a:rPr lang="en-US" dirty="0"/>
              <a:t/>
            </a:r>
            <a:br>
              <a:rPr lang="en-US" dirty="0"/>
            </a:br>
            <a:endParaRPr lang="en-US" dirty="0"/>
          </a:p>
        </p:txBody>
      </p:sp>
      <p:sp>
        <p:nvSpPr>
          <p:cNvPr id="3" name="Content Placeholder 2"/>
          <p:cNvSpPr>
            <a:spLocks noGrp="1"/>
          </p:cNvSpPr>
          <p:nvPr>
            <p:ph idx="1"/>
          </p:nvPr>
        </p:nvSpPr>
        <p:spPr>
          <a:xfrm>
            <a:off x="386862" y="1600200"/>
            <a:ext cx="8633313" cy="4525963"/>
          </a:xfrm>
        </p:spPr>
        <p:txBody>
          <a:bodyPr/>
          <a:lstStyle/>
          <a:p>
            <a:r>
              <a:rPr lang="en-US" sz="2000" dirty="0" smtClean="0"/>
              <a:t>Conferences and seminars on Korea-Bulgaria bilateral economic relations</a:t>
            </a:r>
          </a:p>
          <a:p>
            <a:r>
              <a:rPr lang="fr-FR" sz="2000" dirty="0" smtClean="0"/>
              <a:t>Research: Stefanova </a:t>
            </a:r>
            <a:r>
              <a:rPr lang="fr-FR" sz="2000" dirty="0"/>
              <a:t>J., Wenner Z., (2016) Adaptation of the Bulgarian Capital market in the Context of the Membership of the Country in the </a:t>
            </a:r>
            <a:r>
              <a:rPr lang="en-US" sz="2000" dirty="0" smtClean="0"/>
              <a:t>European</a:t>
            </a:r>
            <a:r>
              <a:rPr lang="fr-FR" sz="2000" dirty="0" smtClean="0"/>
              <a:t> Union.</a:t>
            </a:r>
          </a:p>
          <a:p>
            <a:r>
              <a:rPr lang="en-US" altLang="bg-BG" sz="2000" dirty="0" smtClean="0"/>
              <a:t>ERI gives priority to the research and drawing expertise from Asia. (Resource center for Asian Economies at the ERI-BAS) </a:t>
            </a:r>
          </a:p>
          <a:p>
            <a:r>
              <a:rPr lang="en-US" altLang="bg-BG" sz="2000" dirty="0" smtClean="0"/>
              <a:t>The project will have a strong academic impact: broadening the knowledge and expertise in capital market from an international prospective; also enriching the research on Korean and Asian markets;   </a:t>
            </a:r>
            <a:endParaRPr lang="bg-BG" altLang="bg-BG" sz="2000" dirty="0"/>
          </a:p>
          <a:p>
            <a:endParaRPr lang="en-US" dirty="0"/>
          </a:p>
        </p:txBody>
      </p:sp>
    </p:spTree>
    <p:extLst>
      <p:ext uri="{BB962C8B-B14F-4D97-AF65-F5344CB8AC3E}">
        <p14:creationId xmlns:p14="http://schemas.microsoft.com/office/powerpoint/2010/main" val="38774090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854" y="274638"/>
            <a:ext cx="8167321" cy="657347"/>
          </a:xfrm>
        </p:spPr>
        <p:txBody>
          <a:bodyPr/>
          <a:lstStyle/>
          <a:p>
            <a:r>
              <a:rPr lang="en-US" dirty="0" smtClean="0"/>
              <a:t>Why Korean experience?</a:t>
            </a:r>
            <a:endParaRPr lang="en-US" dirty="0"/>
          </a:p>
        </p:txBody>
      </p:sp>
      <p:sp>
        <p:nvSpPr>
          <p:cNvPr id="3" name="Content Placeholder 2"/>
          <p:cNvSpPr>
            <a:spLocks noGrp="1"/>
          </p:cNvSpPr>
          <p:nvPr>
            <p:ph idx="1"/>
          </p:nvPr>
        </p:nvSpPr>
        <p:spPr>
          <a:xfrm>
            <a:off x="433754" y="1600200"/>
            <a:ext cx="8586421" cy="4525963"/>
          </a:xfrm>
        </p:spPr>
        <p:txBody>
          <a:bodyPr/>
          <a:lstStyle/>
          <a:p>
            <a:r>
              <a:rPr lang="en-US" dirty="0" smtClean="0"/>
              <a:t>The longer than expected depression of Bulgarian capital market demands new approaches, new instruments and innovative policies that could help recovering the stock market;</a:t>
            </a:r>
          </a:p>
          <a:p>
            <a:r>
              <a:rPr lang="en-US" dirty="0" smtClean="0"/>
              <a:t>Korean capital market is one of the least effected by the global financial crisis and rapidly developing in the region;</a:t>
            </a:r>
          </a:p>
          <a:p>
            <a:r>
              <a:rPr lang="en-US" dirty="0" smtClean="0"/>
              <a:t>Success in competing with larger neighboring capital markets; </a:t>
            </a:r>
          </a:p>
          <a:p>
            <a:endParaRPr lang="en-US" dirty="0"/>
          </a:p>
        </p:txBody>
      </p:sp>
    </p:spTree>
    <p:extLst>
      <p:ext uri="{BB962C8B-B14F-4D97-AF65-F5344CB8AC3E}">
        <p14:creationId xmlns:p14="http://schemas.microsoft.com/office/powerpoint/2010/main" val="25798337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70" y="274638"/>
            <a:ext cx="8527805" cy="850777"/>
          </a:xfrm>
        </p:spPr>
        <p:txBody>
          <a:bodyPr/>
          <a:lstStyle/>
          <a:p>
            <a:r>
              <a:rPr lang="en-US" dirty="0" smtClean="0"/>
              <a:t>Why Korean experience? </a:t>
            </a:r>
            <a:endParaRPr lang="en-US" dirty="0"/>
          </a:p>
        </p:txBody>
      </p:sp>
      <p:sp>
        <p:nvSpPr>
          <p:cNvPr id="3" name="Content Placeholder 2"/>
          <p:cNvSpPr>
            <a:spLocks noGrp="1"/>
          </p:cNvSpPr>
          <p:nvPr>
            <p:ph idx="1"/>
          </p:nvPr>
        </p:nvSpPr>
        <p:spPr>
          <a:xfrm>
            <a:off x="492370" y="1600200"/>
            <a:ext cx="8527806" cy="4525963"/>
          </a:xfrm>
        </p:spPr>
        <p:txBody>
          <a:bodyPr/>
          <a:lstStyle/>
          <a:p>
            <a:r>
              <a:rPr lang="en-US" dirty="0"/>
              <a:t>It is remarkable that in spite of global financial markets deterioration in 2014 the KRX succeeded in achieving a 70% increase of IPO </a:t>
            </a:r>
            <a:r>
              <a:rPr lang="en-US" dirty="0" smtClean="0"/>
              <a:t>companies</a:t>
            </a:r>
          </a:p>
          <a:p>
            <a:r>
              <a:rPr lang="en-US" dirty="0"/>
              <a:t>Korean experience in encouraging listing of companies is unique and transferable;</a:t>
            </a:r>
          </a:p>
          <a:p>
            <a:r>
              <a:rPr lang="en-US" dirty="0" smtClean="0"/>
              <a:t>Cooperation between the stakeholders is of interest</a:t>
            </a:r>
          </a:p>
          <a:p>
            <a:r>
              <a:rPr lang="en-US" dirty="0" smtClean="0"/>
              <a:t>The changing role of the state in capital market development of Korea and lessons learned   </a:t>
            </a:r>
            <a:endParaRPr lang="en-US" dirty="0"/>
          </a:p>
        </p:txBody>
      </p:sp>
    </p:spTree>
    <p:extLst>
      <p:ext uri="{BB962C8B-B14F-4D97-AF65-F5344CB8AC3E}">
        <p14:creationId xmlns:p14="http://schemas.microsoft.com/office/powerpoint/2010/main" val="353542191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r"/>
            <a:r>
              <a:rPr lang="en-US" altLang="bg-BG" dirty="0" smtClean="0"/>
              <a:t>Recent Publications in scientific magazines of Economic Research Institute</a:t>
            </a:r>
            <a:endParaRPr lang="bg-BG" altLang="bg-BG" dirty="0"/>
          </a:p>
        </p:txBody>
      </p:sp>
      <p:sp>
        <p:nvSpPr>
          <p:cNvPr id="53251" name="Rectangle 3"/>
          <p:cNvSpPr>
            <a:spLocks noGrp="1" noChangeArrowheads="1"/>
          </p:cNvSpPr>
          <p:nvPr>
            <p:ph type="body" idx="1"/>
          </p:nvPr>
        </p:nvSpPr>
        <p:spPr>
          <a:xfrm>
            <a:off x="455613" y="1600200"/>
            <a:ext cx="8226425" cy="5257800"/>
          </a:xfrm>
        </p:spPr>
        <p:txBody>
          <a:bodyPr/>
          <a:lstStyle/>
          <a:p>
            <a:pPr marL="0" indent="0">
              <a:buNone/>
            </a:pPr>
            <a:r>
              <a:rPr lang="ru-RU" altLang="bg-BG" dirty="0" smtClean="0"/>
              <a:t>    </a:t>
            </a:r>
            <a:r>
              <a:rPr lang="en-US" altLang="bg-BG" dirty="0" smtClean="0"/>
              <a:t>Doncho Donev</a:t>
            </a:r>
            <a:r>
              <a:rPr lang="en-US" altLang="bg-BG" dirty="0"/>
              <a:t>,</a:t>
            </a:r>
            <a:r>
              <a:rPr lang="en-US" altLang="bg-BG" dirty="0" smtClean="0"/>
              <a:t> Application of stock assessment models in Bulgarian stock market</a:t>
            </a:r>
            <a:endParaRPr lang="ru-RU" altLang="bg-BG" dirty="0" smtClean="0"/>
          </a:p>
          <a:p>
            <a:r>
              <a:rPr lang="en-US" altLang="bg-BG" dirty="0" smtClean="0"/>
              <a:t>Artur Mitsel, Olga Rekundal, Pension Capital Investment in the Context of a Private Pension Fund </a:t>
            </a:r>
            <a:endParaRPr lang="bg-BG" altLang="bg-BG" dirty="0" smtClean="0"/>
          </a:p>
          <a:p>
            <a:r>
              <a:rPr lang="en-US" altLang="bg-BG" dirty="0" smtClean="0"/>
              <a:t> Babajide Abiola Ayopo, Lawal Adedoyin Isola, Somoye Russel Olukayode, Stock Market Volatility: Do Our Fundamentals Matter?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62975" cy="806816"/>
          </a:xfrm>
        </p:spPr>
        <p:txBody>
          <a:bodyPr/>
          <a:lstStyle/>
          <a:p>
            <a:r>
              <a:rPr lang="en-US" dirty="0" smtClean="0"/>
              <a:t>Legal framework of Bulgarian capital market </a:t>
            </a:r>
            <a:endParaRPr lang="en-US" dirty="0"/>
          </a:p>
        </p:txBody>
      </p:sp>
      <p:sp>
        <p:nvSpPr>
          <p:cNvPr id="3" name="Content Placeholder 2"/>
          <p:cNvSpPr>
            <a:spLocks noGrp="1"/>
          </p:cNvSpPr>
          <p:nvPr>
            <p:ph idx="1"/>
          </p:nvPr>
        </p:nvSpPr>
        <p:spPr>
          <a:xfrm>
            <a:off x="375138" y="1417638"/>
            <a:ext cx="8768862" cy="4708525"/>
          </a:xfrm>
        </p:spPr>
        <p:txBody>
          <a:bodyPr/>
          <a:lstStyle/>
          <a:p>
            <a:r>
              <a:rPr lang="en-US" sz="2000" dirty="0" smtClean="0"/>
              <a:t>Public </a:t>
            </a:r>
            <a:r>
              <a:rPr lang="en-US" sz="2000" dirty="0"/>
              <a:t>Offering of Securities Act </a:t>
            </a:r>
          </a:p>
          <a:p>
            <a:r>
              <a:rPr lang="en-US" sz="2000" dirty="0" smtClean="0"/>
              <a:t>Markets </a:t>
            </a:r>
            <a:r>
              <a:rPr lang="en-US" sz="2000" dirty="0"/>
              <a:t>in Financial Instruments Act </a:t>
            </a:r>
          </a:p>
          <a:p>
            <a:r>
              <a:rPr lang="en-US" sz="2000" dirty="0" smtClean="0"/>
              <a:t>Financial </a:t>
            </a:r>
            <a:r>
              <a:rPr lang="en-US" sz="2000" dirty="0"/>
              <a:t>Supervision Commission Act </a:t>
            </a:r>
          </a:p>
          <a:p>
            <a:r>
              <a:rPr lang="en-US" sz="2000" dirty="0" smtClean="0"/>
              <a:t>Commerce </a:t>
            </a:r>
            <a:r>
              <a:rPr lang="en-US" sz="2000" dirty="0"/>
              <a:t>Act </a:t>
            </a:r>
          </a:p>
          <a:p>
            <a:r>
              <a:rPr lang="en-US" sz="2000" dirty="0" smtClean="0"/>
              <a:t>Measures </a:t>
            </a:r>
            <a:r>
              <a:rPr lang="en-US" sz="2000" dirty="0"/>
              <a:t>Against Market Abuse With Financial Instruments Act </a:t>
            </a:r>
          </a:p>
          <a:p>
            <a:r>
              <a:rPr lang="en-US" sz="2000" dirty="0" smtClean="0"/>
              <a:t>Special </a:t>
            </a:r>
            <a:r>
              <a:rPr lang="en-US" sz="2000" dirty="0"/>
              <a:t>Investment Purpose Companies Act </a:t>
            </a:r>
          </a:p>
          <a:p>
            <a:r>
              <a:rPr lang="en-US" sz="2000" dirty="0" smtClean="0"/>
              <a:t>Law </a:t>
            </a:r>
            <a:r>
              <a:rPr lang="en-US" sz="2000" dirty="0"/>
              <a:t>on the activities of collective investment schemes and other collective investment undertakings </a:t>
            </a:r>
          </a:p>
          <a:p>
            <a:r>
              <a:rPr lang="en-US" sz="2000" dirty="0" smtClean="0"/>
              <a:t>Privatization </a:t>
            </a:r>
            <a:r>
              <a:rPr lang="en-US" sz="2000" dirty="0"/>
              <a:t>and Post-privatization Control Act </a:t>
            </a:r>
          </a:p>
          <a:p>
            <a:r>
              <a:rPr lang="en-US" sz="2000" dirty="0" smtClean="0"/>
              <a:t>Credit </a:t>
            </a:r>
            <a:r>
              <a:rPr lang="en-US" sz="2000" dirty="0"/>
              <a:t>Institutions Act </a:t>
            </a:r>
          </a:p>
          <a:p>
            <a:r>
              <a:rPr lang="en-US" sz="2000" dirty="0"/>
              <a:t> </a:t>
            </a:r>
            <a:r>
              <a:rPr lang="en-US" sz="2000" dirty="0" smtClean="0"/>
              <a:t>Supplementary </a:t>
            </a:r>
            <a:r>
              <a:rPr lang="en-US" sz="2000" dirty="0"/>
              <a:t>Supervision of Financial Conglomerates Act </a:t>
            </a:r>
          </a:p>
        </p:txBody>
      </p:sp>
    </p:spTree>
    <p:extLst>
      <p:ext uri="{BB962C8B-B14F-4D97-AF65-F5344CB8AC3E}">
        <p14:creationId xmlns:p14="http://schemas.microsoft.com/office/powerpoint/2010/main" val="119197724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69557" y="274638"/>
            <a:ext cx="8550618" cy="582097"/>
          </a:xfrm>
        </p:spPr>
        <p:txBody>
          <a:bodyPr/>
          <a:lstStyle/>
          <a:p>
            <a:pPr algn="ctr"/>
            <a:r>
              <a:rPr lang="en-US" altLang="bg-BG" dirty="0" smtClean="0"/>
              <a:t>Participants in Bulgarian Capital Market</a:t>
            </a:r>
            <a:endParaRPr lang="bg-BG" altLang="bg-BG" dirty="0"/>
          </a:p>
        </p:txBody>
      </p:sp>
      <p:sp>
        <p:nvSpPr>
          <p:cNvPr id="51203" name="Rectangle 3"/>
          <p:cNvSpPr>
            <a:spLocks noGrp="1" noChangeArrowheads="1"/>
          </p:cNvSpPr>
          <p:nvPr>
            <p:ph type="body" idx="1"/>
          </p:nvPr>
        </p:nvSpPr>
        <p:spPr>
          <a:xfrm>
            <a:off x="543698" y="1013254"/>
            <a:ext cx="8476478" cy="5112909"/>
          </a:xfrm>
        </p:spPr>
        <p:txBody>
          <a:bodyPr/>
          <a:lstStyle/>
          <a:p>
            <a:r>
              <a:rPr lang="en-US" altLang="bg-BG" dirty="0" smtClean="0"/>
              <a:t>Financial Supervision Commission;</a:t>
            </a:r>
          </a:p>
          <a:p>
            <a:r>
              <a:rPr lang="en-US" altLang="bg-BG" dirty="0" smtClean="0"/>
              <a:t>Central Depository;</a:t>
            </a:r>
          </a:p>
          <a:p>
            <a:r>
              <a:rPr lang="en-US" altLang="bg-BG" dirty="0" smtClean="0"/>
              <a:t>Investment Intermediary companies; </a:t>
            </a:r>
          </a:p>
          <a:p>
            <a:r>
              <a:rPr lang="en-US" altLang="bg-BG" dirty="0" smtClean="0"/>
              <a:t>Institutional Investors;</a:t>
            </a:r>
          </a:p>
          <a:p>
            <a:r>
              <a:rPr lang="en-US" altLang="bg-BG" dirty="0" smtClean="0"/>
              <a:t>Individual Investors;</a:t>
            </a:r>
          </a:p>
          <a:p>
            <a:r>
              <a:rPr lang="en-US" altLang="bg-BG" dirty="0" smtClean="0"/>
              <a:t>Investor Compensation Fund </a:t>
            </a:r>
            <a:endParaRPr lang="bg-BG" altLang="bg-BG"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69558" y="274638"/>
            <a:ext cx="8550618" cy="738616"/>
          </a:xfrm>
        </p:spPr>
        <p:txBody>
          <a:bodyPr/>
          <a:lstStyle/>
          <a:p>
            <a:pPr algn="ctr"/>
            <a:r>
              <a:rPr lang="en-US" altLang="bg-BG" dirty="0" smtClean="0"/>
              <a:t>Institutional Framework of Bulgarian Capital Market</a:t>
            </a:r>
            <a:endParaRPr lang="bg-BG" altLang="bg-BG"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62700"/>
            <a:ext cx="9144000" cy="3532600"/>
          </a:xfrm>
          <a:prstGeom prst="rect">
            <a:avLst/>
          </a:prstGeom>
        </p:spPr>
      </p:pic>
    </p:spTree>
    <p:extLst>
      <p:ext uri="{BB962C8B-B14F-4D97-AF65-F5344CB8AC3E}">
        <p14:creationId xmlns:p14="http://schemas.microsoft.com/office/powerpoint/2010/main" val="338915604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591" y="200327"/>
            <a:ext cx="8229600" cy="1143000"/>
          </a:xfrm>
        </p:spPr>
        <p:txBody>
          <a:bodyPr>
            <a:normAutofit/>
          </a:bodyPr>
          <a:lstStyle/>
          <a:p>
            <a:r>
              <a:rPr lang="en-US" dirty="0" smtClean="0"/>
              <a:t>History of the Bulgarian stock exchange (BSE) Early years </a:t>
            </a:r>
            <a:endParaRPr lang="en-US" dirty="0"/>
          </a:p>
        </p:txBody>
      </p:sp>
      <p:sp>
        <p:nvSpPr>
          <p:cNvPr id="3" name="Content Placeholder 2"/>
          <p:cNvSpPr>
            <a:spLocks noGrp="1"/>
          </p:cNvSpPr>
          <p:nvPr>
            <p:ph idx="1"/>
          </p:nvPr>
        </p:nvSpPr>
        <p:spPr>
          <a:xfrm>
            <a:off x="633046" y="1343327"/>
            <a:ext cx="8351961" cy="5018333"/>
          </a:xfrm>
        </p:spPr>
        <p:txBody>
          <a:bodyPr>
            <a:normAutofit/>
          </a:bodyPr>
          <a:lstStyle/>
          <a:p>
            <a:r>
              <a:rPr lang="en-US" dirty="0" smtClean="0"/>
              <a:t>Bulgarian</a:t>
            </a:r>
            <a:r>
              <a:rPr lang="bg-BG" dirty="0" smtClean="0"/>
              <a:t> </a:t>
            </a:r>
            <a:r>
              <a:rPr lang="bg-BG" dirty="0"/>
              <a:t>capital market dates back from the beginning of the 20th century. </a:t>
            </a:r>
            <a:endParaRPr lang="en-US" dirty="0" smtClean="0"/>
          </a:p>
          <a:p>
            <a:r>
              <a:rPr lang="bg-BG" dirty="0" smtClean="0"/>
              <a:t>The </a:t>
            </a:r>
            <a:r>
              <a:rPr lang="bg-BG" dirty="0"/>
              <a:t>first provisional Stock Exchange Act was adopted in 1907 and regulated the structure and functions of both the stock and commodity exchanges in the country. </a:t>
            </a:r>
            <a:endParaRPr lang="en-US" dirty="0" smtClean="0"/>
          </a:p>
          <a:p>
            <a:r>
              <a:rPr lang="bg-BG" dirty="0" smtClean="0"/>
              <a:t>On </a:t>
            </a:r>
            <a:r>
              <a:rPr lang="bg-BG" dirty="0"/>
              <a:t>April 15th 1914, under the King's Decree №7 the first real stock exchange, named Sofia Stock Exchange, </a:t>
            </a:r>
            <a:r>
              <a:rPr lang="en-US" dirty="0" smtClean="0"/>
              <a:t>was established</a:t>
            </a:r>
            <a:r>
              <a:rPr lang="bg-BG" dirty="0" smtClean="0"/>
              <a:t>.</a:t>
            </a:r>
            <a:endParaRPr lang="en-US" dirty="0" smtClean="0"/>
          </a:p>
          <a:p>
            <a:r>
              <a:rPr lang="en-US" dirty="0" smtClean="0"/>
              <a:t>Bulgarian stock exchange began its development considerably later than the countries in Western and Central Europe. </a:t>
            </a:r>
          </a:p>
        </p:txBody>
      </p:sp>
    </p:spTree>
    <p:extLst>
      <p:ext uri="{BB962C8B-B14F-4D97-AF65-F5344CB8AC3E}">
        <p14:creationId xmlns:p14="http://schemas.microsoft.com/office/powerpoint/2010/main" val="270042965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592" y="274638"/>
            <a:ext cx="8325583" cy="1143000"/>
          </a:xfrm>
        </p:spPr>
        <p:txBody>
          <a:bodyPr>
            <a:normAutofit/>
          </a:bodyPr>
          <a:lstStyle/>
          <a:p>
            <a:r>
              <a:rPr lang="en-US" dirty="0" smtClean="0"/>
              <a:t>History of the Bulgarian stock exchange (BSE) Early years</a:t>
            </a:r>
            <a:endParaRPr lang="bg-BG" dirty="0"/>
          </a:p>
        </p:txBody>
      </p:sp>
      <p:sp>
        <p:nvSpPr>
          <p:cNvPr id="3" name="Content Placeholder 2"/>
          <p:cNvSpPr>
            <a:spLocks noGrp="1"/>
          </p:cNvSpPr>
          <p:nvPr>
            <p:ph idx="1"/>
          </p:nvPr>
        </p:nvSpPr>
        <p:spPr>
          <a:xfrm>
            <a:off x="633046" y="1600200"/>
            <a:ext cx="8387129" cy="4525963"/>
          </a:xfrm>
        </p:spPr>
        <p:txBody>
          <a:bodyPr>
            <a:normAutofit/>
          </a:bodyPr>
          <a:lstStyle/>
          <a:p>
            <a:r>
              <a:rPr lang="en-US" dirty="0" smtClean="0"/>
              <a:t>The first joint stock company in Bulgaria - "Bulgarian commercial company “Providence" was founded in 1862. </a:t>
            </a:r>
          </a:p>
          <a:p>
            <a:r>
              <a:rPr lang="en-US" dirty="0" smtClean="0"/>
              <a:t>In 1917, the Management Board of Sofia Stock Exchange declared a public call to joint-stock companies in Bulgaria to submit a formal request for admission to the Exchange Trading. Besides the request, the companies had to fill a data Prospectus. </a:t>
            </a:r>
          </a:p>
          <a:p>
            <a:r>
              <a:rPr lang="en-US" dirty="0" smtClean="0"/>
              <a:t>Considering that the requirement for prospectuses was introduced after 1990 in Bulgaria, The stock exchange of the ex-Bulgarian Kingdom was established in accordance with the latest trends in the trading with securities.</a:t>
            </a:r>
          </a:p>
        </p:txBody>
      </p:sp>
    </p:spTree>
    <p:extLst>
      <p:ext uri="{BB962C8B-B14F-4D97-AF65-F5344CB8AC3E}">
        <p14:creationId xmlns:p14="http://schemas.microsoft.com/office/powerpoint/2010/main" val="376010247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538" y="274638"/>
            <a:ext cx="8492637" cy="1143000"/>
          </a:xfrm>
        </p:spPr>
        <p:txBody>
          <a:bodyPr>
            <a:normAutofit/>
          </a:bodyPr>
          <a:lstStyle/>
          <a:p>
            <a:r>
              <a:rPr lang="en-US" dirty="0" smtClean="0"/>
              <a:t>History of the Bulgarian stock exchange (BSE) Early years</a:t>
            </a:r>
            <a:endParaRPr lang="bg-BG" dirty="0"/>
          </a:p>
        </p:txBody>
      </p:sp>
      <p:sp>
        <p:nvSpPr>
          <p:cNvPr id="3" name="Content Placeholder 2"/>
          <p:cNvSpPr>
            <a:spLocks noGrp="1"/>
          </p:cNvSpPr>
          <p:nvPr>
            <p:ph idx="1"/>
          </p:nvPr>
        </p:nvSpPr>
        <p:spPr>
          <a:xfrm>
            <a:off x="527538" y="1600200"/>
            <a:ext cx="8492637" cy="4525963"/>
          </a:xfrm>
        </p:spPr>
        <p:txBody>
          <a:bodyPr>
            <a:normAutofit fontScale="92500" lnSpcReduction="10000"/>
          </a:bodyPr>
          <a:lstStyle/>
          <a:p>
            <a:r>
              <a:rPr lang="en-US" dirty="0" smtClean="0"/>
              <a:t>In 1918 and had 56 members - the largest financial and credit institutions in the country and bankers with a total share capital of 390 million Levs. </a:t>
            </a:r>
          </a:p>
          <a:p>
            <a:r>
              <a:rPr lang="bg-BG" dirty="0" smtClean="0"/>
              <a:t>During the world economic crisis of 1929-1933 </a:t>
            </a:r>
            <a:r>
              <a:rPr lang="en-US" dirty="0" smtClean="0"/>
              <a:t>the Bulgarian stock exchange has shrunk </a:t>
            </a:r>
            <a:r>
              <a:rPr lang="bg-BG" dirty="0" smtClean="0"/>
              <a:t>due to the bankruptcy of a large number of local companies and </a:t>
            </a:r>
            <a:r>
              <a:rPr lang="en-US" dirty="0" smtClean="0"/>
              <a:t>the </a:t>
            </a:r>
            <a:r>
              <a:rPr lang="bg-BG" dirty="0" smtClean="0"/>
              <a:t>low liquidity. </a:t>
            </a:r>
            <a:endParaRPr lang="en-US" dirty="0" smtClean="0"/>
          </a:p>
          <a:p>
            <a:r>
              <a:rPr lang="bg-BG" dirty="0" smtClean="0"/>
              <a:t>Trading on the Sofia Stock Exchange ha</a:t>
            </a:r>
            <a:r>
              <a:rPr lang="en-US" dirty="0" smtClean="0"/>
              <a:t>d</a:t>
            </a:r>
            <a:r>
              <a:rPr lang="bg-BG" dirty="0" smtClean="0"/>
              <a:t> been ceased during the period November 1925 </a:t>
            </a:r>
            <a:r>
              <a:rPr lang="en-US" dirty="0" smtClean="0"/>
              <a:t>-</a:t>
            </a:r>
            <a:r>
              <a:rPr lang="bg-BG" dirty="0" smtClean="0"/>
              <a:t>September 1928. </a:t>
            </a:r>
            <a:endParaRPr lang="en-US" dirty="0" smtClean="0"/>
          </a:p>
          <a:p>
            <a:r>
              <a:rPr lang="bg-BG" dirty="0" smtClean="0"/>
              <a:t>After the end of the world economic crisis</a:t>
            </a:r>
            <a:r>
              <a:rPr lang="en-US" dirty="0" smtClean="0"/>
              <a:t>,</a:t>
            </a:r>
            <a:r>
              <a:rPr lang="bg-BG" dirty="0" smtClean="0"/>
              <a:t> the </a:t>
            </a:r>
            <a:r>
              <a:rPr lang="en-US" dirty="0" smtClean="0"/>
              <a:t>stock </a:t>
            </a:r>
            <a:r>
              <a:rPr lang="bg-BG" dirty="0" smtClean="0"/>
              <a:t>exchange turnover and </a:t>
            </a:r>
            <a:r>
              <a:rPr lang="en-US" dirty="0" smtClean="0"/>
              <a:t>the </a:t>
            </a:r>
            <a:r>
              <a:rPr lang="bg-BG" dirty="0" smtClean="0"/>
              <a:t>liquidity increased and some 30 companies were listed</a:t>
            </a:r>
            <a:r>
              <a:rPr lang="en-US" dirty="0" smtClean="0"/>
              <a:t>.</a:t>
            </a:r>
            <a:r>
              <a:rPr lang="bg-BG" dirty="0" smtClean="0"/>
              <a:t> </a:t>
            </a:r>
            <a:endParaRPr lang="en-US" dirty="0" smtClean="0"/>
          </a:p>
          <a:p>
            <a:r>
              <a:rPr lang="en-US" i="1" dirty="0" smtClean="0"/>
              <a:t>In</a:t>
            </a:r>
            <a:r>
              <a:rPr lang="bg-BG" i="1" dirty="0" smtClean="0"/>
              <a:t> </a:t>
            </a:r>
            <a:r>
              <a:rPr lang="en-US" i="1" dirty="0" smtClean="0"/>
              <a:t>the period </a:t>
            </a:r>
            <a:r>
              <a:rPr lang="bg-BG" i="1" dirty="0" smtClean="0"/>
              <a:t>1947 </a:t>
            </a:r>
            <a:r>
              <a:rPr lang="en-US" i="1" dirty="0" smtClean="0"/>
              <a:t>– 1991 </a:t>
            </a:r>
            <a:r>
              <a:rPr lang="bg-BG" i="1" dirty="0" smtClean="0"/>
              <a:t>Sofia Stock Exchange ceased its operations. </a:t>
            </a:r>
            <a:endParaRPr lang="en-US" i="1" dirty="0" smtClean="0"/>
          </a:p>
          <a:p>
            <a:endParaRPr lang="en-US" dirty="0" smtClean="0"/>
          </a:p>
        </p:txBody>
      </p:sp>
    </p:spTree>
    <p:extLst>
      <p:ext uri="{BB962C8B-B14F-4D97-AF65-F5344CB8AC3E}">
        <p14:creationId xmlns:p14="http://schemas.microsoft.com/office/powerpoint/2010/main" val="14391700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462" y="274638"/>
            <a:ext cx="8404713" cy="736477"/>
          </a:xfrm>
        </p:spPr>
        <p:txBody>
          <a:bodyPr/>
          <a:lstStyle/>
          <a:p>
            <a:r>
              <a:rPr lang="en-US" dirty="0" smtClean="0"/>
              <a:t>OUTLINE</a:t>
            </a:r>
            <a:endParaRPr lang="en-US" dirty="0"/>
          </a:p>
        </p:txBody>
      </p:sp>
      <p:sp>
        <p:nvSpPr>
          <p:cNvPr id="3" name="Content Placeholder 2"/>
          <p:cNvSpPr>
            <a:spLocks noGrp="1"/>
          </p:cNvSpPr>
          <p:nvPr>
            <p:ph idx="1"/>
          </p:nvPr>
        </p:nvSpPr>
        <p:spPr>
          <a:xfrm>
            <a:off x="615462" y="1600200"/>
            <a:ext cx="8404713" cy="4525963"/>
          </a:xfrm>
        </p:spPr>
        <p:txBody>
          <a:bodyPr/>
          <a:lstStyle/>
          <a:p>
            <a:r>
              <a:rPr lang="en-US" dirty="0" smtClean="0"/>
              <a:t>Background of suggested topic No2</a:t>
            </a:r>
          </a:p>
          <a:p>
            <a:r>
              <a:rPr lang="en-US" dirty="0" smtClean="0"/>
              <a:t>Bulgarian capital market history  </a:t>
            </a:r>
          </a:p>
          <a:p>
            <a:r>
              <a:rPr lang="en-US" dirty="0" smtClean="0"/>
              <a:t>Bulgarian capital market framework</a:t>
            </a:r>
          </a:p>
          <a:p>
            <a:r>
              <a:rPr lang="en-US" dirty="0" smtClean="0"/>
              <a:t>Recent development: Challenges and prospects</a:t>
            </a:r>
          </a:p>
          <a:p>
            <a:pPr marL="0" indent="0">
              <a:buNone/>
            </a:pPr>
            <a:r>
              <a:rPr lang="en-US" dirty="0"/>
              <a:t> </a:t>
            </a:r>
            <a:r>
              <a:rPr lang="en-US" dirty="0" smtClean="0"/>
              <a:t>Contributions by:</a:t>
            </a:r>
          </a:p>
          <a:p>
            <a:pPr marL="0" indent="0">
              <a:buNone/>
            </a:pPr>
            <a:r>
              <a:rPr lang="en-US" dirty="0" smtClean="0"/>
              <a:t>Prof. </a:t>
            </a:r>
            <a:r>
              <a:rPr lang="en-US" dirty="0" err="1" smtClean="0"/>
              <a:t>Iskra</a:t>
            </a:r>
            <a:r>
              <a:rPr lang="en-US" dirty="0" smtClean="0"/>
              <a:t> </a:t>
            </a:r>
            <a:r>
              <a:rPr lang="en-US" dirty="0" err="1" smtClean="0"/>
              <a:t>Balkanska</a:t>
            </a:r>
            <a:endParaRPr lang="en-US" dirty="0" smtClean="0"/>
          </a:p>
          <a:p>
            <a:pPr marL="0" indent="0">
              <a:buNone/>
            </a:pPr>
            <a:r>
              <a:rPr lang="en-US" dirty="0" smtClean="0"/>
              <a:t>Prof. Tatiana </a:t>
            </a:r>
            <a:r>
              <a:rPr lang="en-US" dirty="0" err="1" smtClean="0"/>
              <a:t>Stefanova</a:t>
            </a:r>
            <a:endParaRPr lang="en-US" dirty="0" smtClean="0"/>
          </a:p>
          <a:p>
            <a:pPr marL="0" indent="0">
              <a:buNone/>
            </a:pPr>
            <a:r>
              <a:rPr lang="en-US" dirty="0" smtClean="0"/>
              <a:t>Associate prof. Daniela </a:t>
            </a:r>
            <a:r>
              <a:rPr lang="en-US" dirty="0" err="1" smtClean="0"/>
              <a:t>Bobeva</a:t>
            </a:r>
            <a:endParaRPr lang="en-US" dirty="0" smtClean="0"/>
          </a:p>
          <a:p>
            <a:pPr marL="0" indent="0">
              <a:buNone/>
            </a:pPr>
            <a:r>
              <a:rPr lang="en-US" dirty="0" smtClean="0"/>
              <a:t>Dr. Anton </a:t>
            </a:r>
            <a:r>
              <a:rPr lang="en-US" smtClean="0"/>
              <a:t>Kostadinov</a:t>
            </a:r>
            <a:endParaRPr lang="en-US" dirty="0"/>
          </a:p>
          <a:p>
            <a:pPr marL="0" indent="0">
              <a:buNone/>
            </a:pPr>
            <a:endParaRPr lang="en-US" dirty="0"/>
          </a:p>
        </p:txBody>
      </p:sp>
    </p:spTree>
    <p:extLst>
      <p:ext uri="{BB962C8B-B14F-4D97-AF65-F5344CB8AC3E}">
        <p14:creationId xmlns:p14="http://schemas.microsoft.com/office/powerpoint/2010/main" val="7999665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432" y="274638"/>
            <a:ext cx="8445743" cy="1143000"/>
          </a:xfrm>
        </p:spPr>
        <p:txBody>
          <a:bodyPr>
            <a:normAutofit/>
          </a:bodyPr>
          <a:lstStyle/>
          <a:p>
            <a:r>
              <a:rPr lang="en-US" dirty="0" smtClean="0"/>
              <a:t>Events after the reinstatement of the BSE</a:t>
            </a:r>
            <a:endParaRPr lang="en-US" dirty="0"/>
          </a:p>
        </p:txBody>
      </p:sp>
      <p:sp>
        <p:nvSpPr>
          <p:cNvPr id="3" name="Content Placeholder 2"/>
          <p:cNvSpPr>
            <a:spLocks noGrp="1"/>
          </p:cNvSpPr>
          <p:nvPr>
            <p:ph idx="1"/>
          </p:nvPr>
        </p:nvSpPr>
        <p:spPr>
          <a:xfrm>
            <a:off x="574432" y="1600200"/>
            <a:ext cx="8445744" cy="4525963"/>
          </a:xfrm>
        </p:spPr>
        <p:txBody>
          <a:bodyPr>
            <a:normAutofit fontScale="85000" lnSpcReduction="10000"/>
          </a:bodyPr>
          <a:lstStyle/>
          <a:p>
            <a:r>
              <a:rPr lang="en-US" dirty="0" smtClean="0"/>
              <a:t>Trading was resumed back in July 1991, and months later  was founded a joint-stock company – The </a:t>
            </a:r>
            <a:r>
              <a:rPr lang="en-US" i="1" dirty="0" smtClean="0"/>
              <a:t>First Bulgarian Stock Exchange</a:t>
            </a:r>
            <a:r>
              <a:rPr lang="en-US" dirty="0" smtClean="0"/>
              <a:t> (PBFB). </a:t>
            </a:r>
          </a:p>
          <a:p>
            <a:r>
              <a:rPr lang="en-US" dirty="0" smtClean="0"/>
              <a:t>In 1992 - 1994 in about 20 Regional stock exchanges were founded.</a:t>
            </a:r>
          </a:p>
          <a:p>
            <a:r>
              <a:rPr lang="en-US" dirty="0" smtClean="0"/>
              <a:t>In 1995 the Law on Securities, Stock Exchanges and Investment Companies was adopted and it gave the framework for the start up of Bulgarian regulated capital market. </a:t>
            </a:r>
          </a:p>
          <a:p>
            <a:r>
              <a:rPr lang="en-US" dirty="0" smtClean="0"/>
              <a:t>According the Law the Commission on Securities and Stock Exchanges was created (Now the </a:t>
            </a:r>
            <a:r>
              <a:rPr lang="en-US" i="1" dirty="0" smtClean="0"/>
              <a:t>Financial Supervision Commission</a:t>
            </a:r>
            <a:r>
              <a:rPr lang="en-US" dirty="0" smtClean="0"/>
              <a:t>).</a:t>
            </a:r>
          </a:p>
          <a:p>
            <a:r>
              <a:rPr lang="en-US" dirty="0" smtClean="0"/>
              <a:t>At the end of 1995 the </a:t>
            </a:r>
            <a:r>
              <a:rPr lang="en-US" i="1" dirty="0" smtClean="0"/>
              <a:t>Bulgarian Stock Exchange </a:t>
            </a:r>
            <a:r>
              <a:rPr lang="en-US" dirty="0" smtClean="0"/>
              <a:t>was established,  and among the co-founders were the First Bulgarian Stock Exchange, the Plovdiv Stock Exchange, the Black Sea Stock Exchange, the Stock Exchange Danube and Stock Exchange North.</a:t>
            </a:r>
          </a:p>
        </p:txBody>
      </p:sp>
    </p:spTree>
    <p:extLst>
      <p:ext uri="{BB962C8B-B14F-4D97-AF65-F5344CB8AC3E}">
        <p14:creationId xmlns:p14="http://schemas.microsoft.com/office/powerpoint/2010/main" val="269787870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162" y="274638"/>
            <a:ext cx="8519013" cy="1143000"/>
          </a:xfrm>
        </p:spPr>
        <p:txBody>
          <a:bodyPr>
            <a:normAutofit/>
          </a:bodyPr>
          <a:lstStyle/>
          <a:p>
            <a:r>
              <a:rPr lang="en-US" dirty="0" smtClean="0"/>
              <a:t>Events after the reinstatement of the BSE</a:t>
            </a:r>
            <a:endParaRPr lang="en-US" dirty="0"/>
          </a:p>
        </p:txBody>
      </p:sp>
      <p:sp>
        <p:nvSpPr>
          <p:cNvPr id="3" name="Content Placeholder 2"/>
          <p:cNvSpPr>
            <a:spLocks noGrp="1"/>
          </p:cNvSpPr>
          <p:nvPr>
            <p:ph idx="1"/>
          </p:nvPr>
        </p:nvSpPr>
        <p:spPr>
          <a:xfrm>
            <a:off x="574432" y="1600200"/>
            <a:ext cx="8445744" cy="4525963"/>
          </a:xfrm>
        </p:spPr>
        <p:txBody>
          <a:bodyPr>
            <a:normAutofit/>
          </a:bodyPr>
          <a:lstStyle/>
          <a:p>
            <a:r>
              <a:rPr lang="en-US" dirty="0" smtClean="0"/>
              <a:t>In 1996, the </a:t>
            </a:r>
            <a:r>
              <a:rPr lang="en-US" i="1" dirty="0" smtClean="0"/>
              <a:t>Central Depository </a:t>
            </a:r>
            <a:r>
              <a:rPr lang="en-US" dirty="0" smtClean="0"/>
              <a:t>was founded </a:t>
            </a:r>
            <a:r>
              <a:rPr lang="en-US" i="1" dirty="0" smtClean="0"/>
              <a:t>- </a:t>
            </a:r>
            <a:r>
              <a:rPr lang="en-US" dirty="0" smtClean="0"/>
              <a:t>an organisation, carrying settlements of corporate securities. Nowadays, the state continue to be the major owner of the capital of the BSE and the Central Depository.</a:t>
            </a:r>
          </a:p>
          <a:p>
            <a:r>
              <a:rPr lang="en-US" dirty="0" smtClean="0"/>
              <a:t>In 1997 the First procedures rules were adopted giving the basic recommendations for the operation and the functioning of the Stock exchange.</a:t>
            </a:r>
          </a:p>
          <a:p>
            <a:r>
              <a:rPr lang="en-US" dirty="0" smtClean="0"/>
              <a:t>Later  on the BSE was licensed by the Commission on Securities and Stock Exchanges and received full right s  to function and to operate like a stock exchange market.</a:t>
            </a:r>
          </a:p>
        </p:txBody>
      </p:sp>
    </p:spTree>
    <p:extLst>
      <p:ext uri="{BB962C8B-B14F-4D97-AF65-F5344CB8AC3E}">
        <p14:creationId xmlns:p14="http://schemas.microsoft.com/office/powerpoint/2010/main" val="11609089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538" y="274638"/>
            <a:ext cx="8492637" cy="1143000"/>
          </a:xfrm>
        </p:spPr>
        <p:txBody>
          <a:bodyPr>
            <a:normAutofit/>
          </a:bodyPr>
          <a:lstStyle/>
          <a:p>
            <a:r>
              <a:rPr lang="en-US" dirty="0" smtClean="0"/>
              <a:t>Events after the reinstatement of the BSE</a:t>
            </a:r>
            <a:endParaRPr lang="en-US" dirty="0"/>
          </a:p>
        </p:txBody>
      </p:sp>
      <p:sp>
        <p:nvSpPr>
          <p:cNvPr id="3" name="Content Placeholder 2"/>
          <p:cNvSpPr>
            <a:spLocks noGrp="1"/>
          </p:cNvSpPr>
          <p:nvPr>
            <p:ph idx="1"/>
          </p:nvPr>
        </p:nvSpPr>
        <p:spPr>
          <a:xfrm>
            <a:off x="527538" y="1600200"/>
            <a:ext cx="8492637" cy="4525963"/>
          </a:xfrm>
        </p:spPr>
        <p:txBody>
          <a:bodyPr>
            <a:normAutofit/>
          </a:bodyPr>
          <a:lstStyle/>
          <a:p>
            <a:r>
              <a:rPr lang="en-US" dirty="0" smtClean="0"/>
              <a:t>1999, the Official Bond Market was established where the first public issue of corporate bonds was issued.</a:t>
            </a:r>
          </a:p>
          <a:p>
            <a:r>
              <a:rPr lang="en-US" dirty="0" smtClean="0"/>
              <a:t>October 20, 2000, the main stock exchange index SOFIX was set up with basic value of 100 pts. It represents the ratio of the sum of the market capitalization of the companies included in deals on the current day and the amounts of their capitalization to the previous day. </a:t>
            </a:r>
          </a:p>
          <a:p>
            <a:r>
              <a:rPr lang="en-US" dirty="0" smtClean="0"/>
              <a:t>In 2003 started the electronic submission of orders through Internet by clients of the members of the stock exchange called COBOS (Client order book online system).</a:t>
            </a:r>
            <a:endParaRPr lang="en-US" dirty="0"/>
          </a:p>
        </p:txBody>
      </p:sp>
    </p:spTree>
    <p:extLst>
      <p:ext uri="{BB962C8B-B14F-4D97-AF65-F5344CB8AC3E}">
        <p14:creationId xmlns:p14="http://schemas.microsoft.com/office/powerpoint/2010/main" val="159663113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62975" cy="1143000"/>
          </a:xfrm>
        </p:spPr>
        <p:txBody>
          <a:bodyPr>
            <a:normAutofit/>
          </a:bodyPr>
          <a:lstStyle/>
          <a:p>
            <a:r>
              <a:rPr lang="en-US" dirty="0" smtClean="0"/>
              <a:t>Events after the reinstatement of the BSE</a:t>
            </a:r>
            <a:endParaRPr lang="en-US" dirty="0"/>
          </a:p>
        </p:txBody>
      </p:sp>
      <p:sp>
        <p:nvSpPr>
          <p:cNvPr id="3" name="Content Placeholder 2"/>
          <p:cNvSpPr>
            <a:spLocks noGrp="1"/>
          </p:cNvSpPr>
          <p:nvPr>
            <p:ph idx="1"/>
          </p:nvPr>
        </p:nvSpPr>
        <p:spPr>
          <a:xfrm>
            <a:off x="457200" y="1844824"/>
            <a:ext cx="8229600" cy="4281339"/>
          </a:xfrm>
        </p:spPr>
        <p:txBody>
          <a:bodyPr>
            <a:normAutofit/>
          </a:bodyPr>
          <a:lstStyle/>
          <a:p>
            <a:r>
              <a:rPr lang="en-US" dirty="0" smtClean="0"/>
              <a:t>2004: the first initial public offering (IPO) in Bulgaria</a:t>
            </a:r>
          </a:p>
          <a:p>
            <a:r>
              <a:rPr lang="en-US" dirty="0" smtClean="0"/>
              <a:t>2005: 34.78% of the capital of Bulgarian Telecommunications Company (BTC) AD was offered.</a:t>
            </a:r>
          </a:p>
          <a:p>
            <a:r>
              <a:rPr lang="en-US" dirty="0" smtClean="0"/>
              <a:t>2007:  two new indexes  - BGTR30 and BGREIT.</a:t>
            </a:r>
          </a:p>
          <a:p>
            <a:r>
              <a:rPr lang="en-US" dirty="0" smtClean="0"/>
              <a:t>2007: Framework Agreement for the implementation of the electronic trading system of Deutsche Börse Xetra was signed.</a:t>
            </a:r>
          </a:p>
          <a:p>
            <a:endParaRPr lang="en-US" dirty="0" smtClean="0"/>
          </a:p>
          <a:p>
            <a:endParaRPr lang="en-US" dirty="0" smtClean="0"/>
          </a:p>
          <a:p>
            <a:endParaRPr lang="en-US" dirty="0"/>
          </a:p>
        </p:txBody>
      </p:sp>
    </p:spTree>
    <p:extLst>
      <p:ext uri="{BB962C8B-B14F-4D97-AF65-F5344CB8AC3E}">
        <p14:creationId xmlns:p14="http://schemas.microsoft.com/office/powerpoint/2010/main" val="187380896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08" y="274638"/>
            <a:ext cx="8571767" cy="1143000"/>
          </a:xfrm>
        </p:spPr>
        <p:txBody>
          <a:bodyPr>
            <a:normAutofit/>
          </a:bodyPr>
          <a:lstStyle/>
          <a:p>
            <a:r>
              <a:rPr lang="en-US" dirty="0" smtClean="0"/>
              <a:t>Capital market impact on the Bulgarian economy in the pre-crisis period</a:t>
            </a:r>
            <a:endParaRPr lang="en-US" dirty="0"/>
          </a:p>
        </p:txBody>
      </p:sp>
      <p:sp>
        <p:nvSpPr>
          <p:cNvPr id="3" name="Content Placeholder 2"/>
          <p:cNvSpPr>
            <a:spLocks noGrp="1"/>
          </p:cNvSpPr>
          <p:nvPr>
            <p:ph idx="1"/>
          </p:nvPr>
        </p:nvSpPr>
        <p:spPr>
          <a:xfrm>
            <a:off x="539262" y="1600200"/>
            <a:ext cx="8480913" cy="4525963"/>
          </a:xfrm>
        </p:spPr>
        <p:txBody>
          <a:bodyPr>
            <a:normAutofit lnSpcReduction="10000"/>
          </a:bodyPr>
          <a:lstStyle/>
          <a:p>
            <a:r>
              <a:rPr lang="en-US" dirty="0" smtClean="0"/>
              <a:t>In the period before 2005 and the global financial and economic crisis, the Bulgarian stock exchange as a part of the non banking financial sector was relatively under developed.</a:t>
            </a:r>
          </a:p>
          <a:p>
            <a:r>
              <a:rPr lang="en-US" dirty="0" smtClean="0"/>
              <a:t>The importance of non banks financial operations of investments and savings increased significantly, as compared with the previous years, and this respectively increased the importance of the BSE.</a:t>
            </a:r>
          </a:p>
          <a:p>
            <a:r>
              <a:rPr lang="en-US" dirty="0" smtClean="0"/>
              <a:t>The BSE development was a prerequisite for the amelioration of the competition, of the quality and the variety of the offered financial services.</a:t>
            </a:r>
          </a:p>
          <a:p>
            <a:pPr>
              <a:buNone/>
            </a:pPr>
            <a:r>
              <a:rPr lang="en-US" dirty="0" smtClean="0"/>
              <a:t>  </a:t>
            </a:r>
            <a:endParaRPr lang="en-US" dirty="0"/>
          </a:p>
        </p:txBody>
      </p:sp>
    </p:spTree>
    <p:extLst>
      <p:ext uri="{BB962C8B-B14F-4D97-AF65-F5344CB8AC3E}">
        <p14:creationId xmlns:p14="http://schemas.microsoft.com/office/powerpoint/2010/main" val="306096185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154" y="274638"/>
            <a:ext cx="8434021" cy="1143000"/>
          </a:xfrm>
        </p:spPr>
        <p:txBody>
          <a:bodyPr>
            <a:normAutofit/>
          </a:bodyPr>
          <a:lstStyle/>
          <a:p>
            <a:r>
              <a:rPr lang="en-US" dirty="0" smtClean="0"/>
              <a:t>Driving factors for the Capital market development in pre-crisis period</a:t>
            </a:r>
            <a:endParaRPr lang="en-US" dirty="0"/>
          </a:p>
        </p:txBody>
      </p:sp>
      <p:sp>
        <p:nvSpPr>
          <p:cNvPr id="3" name="Content Placeholder 2"/>
          <p:cNvSpPr>
            <a:spLocks noGrp="1"/>
          </p:cNvSpPr>
          <p:nvPr>
            <p:ph idx="1"/>
          </p:nvPr>
        </p:nvSpPr>
        <p:spPr>
          <a:xfrm>
            <a:off x="586154" y="1600200"/>
            <a:ext cx="8434021" cy="4525963"/>
          </a:xfrm>
        </p:spPr>
        <p:txBody>
          <a:bodyPr>
            <a:normAutofit/>
          </a:bodyPr>
          <a:lstStyle/>
          <a:p>
            <a:r>
              <a:rPr lang="en-US" dirty="0" smtClean="0"/>
              <a:t>Large offerings of SOEs</a:t>
            </a:r>
          </a:p>
          <a:p>
            <a:r>
              <a:rPr lang="en-US" dirty="0" smtClean="0"/>
              <a:t>the Regulation of the mutual funds, </a:t>
            </a:r>
          </a:p>
          <a:p>
            <a:r>
              <a:rPr lang="en-US" dirty="0" smtClean="0"/>
              <a:t>the Pension reform, </a:t>
            </a:r>
          </a:p>
          <a:p>
            <a:r>
              <a:rPr lang="en-US" dirty="0" smtClean="0"/>
              <a:t>the tax policy, </a:t>
            </a:r>
          </a:p>
          <a:p>
            <a:r>
              <a:rPr lang="en-US" dirty="0" smtClean="0"/>
              <a:t>the increased activity of investors on the market. </a:t>
            </a:r>
          </a:p>
          <a:p>
            <a:r>
              <a:rPr lang="en-US" dirty="0" smtClean="0"/>
              <a:t>The role of the BSE, like an alternative channel for financial intermediation increased. </a:t>
            </a:r>
          </a:p>
          <a:p>
            <a:endParaRPr lang="en-US" dirty="0" smtClean="0"/>
          </a:p>
          <a:p>
            <a:endParaRPr lang="en-US" dirty="0" smtClean="0"/>
          </a:p>
          <a:p>
            <a:endParaRPr lang="en-US" dirty="0"/>
          </a:p>
        </p:txBody>
      </p:sp>
    </p:spTree>
    <p:extLst>
      <p:ext uri="{BB962C8B-B14F-4D97-AF65-F5344CB8AC3E}">
        <p14:creationId xmlns:p14="http://schemas.microsoft.com/office/powerpoint/2010/main" val="416499580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78" y="274638"/>
            <a:ext cx="8574697" cy="1143000"/>
          </a:xfrm>
        </p:spPr>
        <p:txBody>
          <a:bodyPr>
            <a:normAutofit/>
          </a:bodyPr>
          <a:lstStyle/>
          <a:p>
            <a:r>
              <a:rPr lang="en-US" dirty="0" smtClean="0"/>
              <a:t>Capital market impact on the Bulgarian economy in the pre crisis period</a:t>
            </a:r>
            <a:endParaRPr lang="en-US" dirty="0"/>
          </a:p>
        </p:txBody>
      </p:sp>
      <p:sp>
        <p:nvSpPr>
          <p:cNvPr id="3" name="Content Placeholder 2"/>
          <p:cNvSpPr>
            <a:spLocks noGrp="1"/>
          </p:cNvSpPr>
          <p:nvPr>
            <p:ph idx="1"/>
          </p:nvPr>
        </p:nvSpPr>
        <p:spPr>
          <a:xfrm>
            <a:off x="445478" y="1600200"/>
            <a:ext cx="8574698" cy="4525963"/>
          </a:xfrm>
        </p:spPr>
        <p:txBody>
          <a:bodyPr>
            <a:normAutofit fontScale="92500" lnSpcReduction="10000"/>
          </a:bodyPr>
          <a:lstStyle/>
          <a:p>
            <a:r>
              <a:rPr lang="en-US" dirty="0" smtClean="0"/>
              <a:t>An important factor for the development of the BSE was the increase of retail investors’ deals. The relatively simplified procedures, as well as the similarities with the investment companies regulations, made the BSE deals a preferred form of investment capitals’ consolidation for  the Managerial public companies. </a:t>
            </a:r>
          </a:p>
          <a:p>
            <a:r>
              <a:rPr lang="en-US" dirty="0" smtClean="0"/>
              <a:t>By the end of 2007, the number of listed companies was 30, which provided an opportunity for a professional management of assets, amounting to a value of BGN 900 millions, managed by 60 Mutual Funds.</a:t>
            </a:r>
          </a:p>
          <a:p>
            <a:r>
              <a:rPr lang="en-US" dirty="0" smtClean="0"/>
              <a:t>However, the volume of the managed assets created some fears that it could be a signal for a systemic risk in periods of corrections and economic downturns. </a:t>
            </a:r>
          </a:p>
        </p:txBody>
      </p:sp>
    </p:spTree>
    <p:extLst>
      <p:ext uri="{BB962C8B-B14F-4D97-AF65-F5344CB8AC3E}">
        <p14:creationId xmlns:p14="http://schemas.microsoft.com/office/powerpoint/2010/main" val="360085001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62" y="274638"/>
            <a:ext cx="8633313" cy="1143000"/>
          </a:xfrm>
        </p:spPr>
        <p:txBody>
          <a:bodyPr>
            <a:normAutofit/>
          </a:bodyPr>
          <a:lstStyle/>
          <a:p>
            <a:r>
              <a:rPr lang="en-US" dirty="0" smtClean="0"/>
              <a:t>Capital market impact on the Bulgarian economy in the pre crisis period</a:t>
            </a:r>
            <a:endParaRPr lang="en-US" dirty="0"/>
          </a:p>
        </p:txBody>
      </p:sp>
      <p:sp>
        <p:nvSpPr>
          <p:cNvPr id="3" name="Content Placeholder 2"/>
          <p:cNvSpPr>
            <a:spLocks noGrp="1"/>
          </p:cNvSpPr>
          <p:nvPr>
            <p:ph idx="1"/>
          </p:nvPr>
        </p:nvSpPr>
        <p:spPr>
          <a:xfrm>
            <a:off x="316524" y="1600200"/>
            <a:ext cx="8703652" cy="4525963"/>
          </a:xfrm>
        </p:spPr>
        <p:txBody>
          <a:bodyPr>
            <a:noAutofit/>
          </a:bodyPr>
          <a:lstStyle/>
          <a:p>
            <a:r>
              <a:rPr lang="en-US" sz="2000" dirty="0" smtClean="0"/>
              <a:t>The Pension Funds  also invest in BSE. By the end of 2007, the volume of pension insurance assets invested  in equities reached BGN 664 millions, which represented nearly 30% of their  total assets. </a:t>
            </a:r>
          </a:p>
          <a:p>
            <a:r>
              <a:rPr lang="en-US" sz="2000" dirty="0" smtClean="0"/>
              <a:t>In 2005-2007, the commercial banks were active in the investment banking by providing  of services, such as underwriters, issuers of debt securities, trustees of the bond holders, depository and custodial services.</a:t>
            </a:r>
          </a:p>
          <a:p>
            <a:r>
              <a:rPr lang="en-US" sz="2000" dirty="0" smtClean="0"/>
              <a:t>The commercial banks offered structured financial products, based on key measures of the BSE evolution of equity prices. </a:t>
            </a:r>
          </a:p>
          <a:p>
            <a:endParaRPr lang="en-US" sz="2000" dirty="0" smtClean="0"/>
          </a:p>
          <a:p>
            <a:endParaRPr lang="en-US" sz="2000" dirty="0" smtClean="0"/>
          </a:p>
          <a:p>
            <a:endParaRPr lang="en-US" sz="2000" dirty="0" smtClean="0"/>
          </a:p>
        </p:txBody>
      </p:sp>
    </p:spTree>
    <p:extLst>
      <p:ext uri="{BB962C8B-B14F-4D97-AF65-F5344CB8AC3E}">
        <p14:creationId xmlns:p14="http://schemas.microsoft.com/office/powerpoint/2010/main" val="207975535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562" y="274638"/>
            <a:ext cx="8747613" cy="1143000"/>
          </a:xfrm>
        </p:spPr>
        <p:txBody>
          <a:bodyPr>
            <a:normAutofit/>
          </a:bodyPr>
          <a:lstStyle/>
          <a:p>
            <a:r>
              <a:rPr lang="en-US" dirty="0" smtClean="0"/>
              <a:t>Capital market impact on the Bulgarian economy in the pre- crisis period</a:t>
            </a:r>
            <a:endParaRPr lang="en-US" dirty="0"/>
          </a:p>
        </p:txBody>
      </p:sp>
      <p:sp>
        <p:nvSpPr>
          <p:cNvPr id="3" name="Content Placeholder 2"/>
          <p:cNvSpPr>
            <a:spLocks noGrp="1"/>
          </p:cNvSpPr>
          <p:nvPr>
            <p:ph idx="1"/>
          </p:nvPr>
        </p:nvSpPr>
        <p:spPr>
          <a:xfrm>
            <a:off x="339970" y="1600200"/>
            <a:ext cx="8680206" cy="4525963"/>
          </a:xfrm>
        </p:spPr>
        <p:txBody>
          <a:bodyPr>
            <a:normAutofit lnSpcReduction="10000"/>
          </a:bodyPr>
          <a:lstStyle/>
          <a:p>
            <a:r>
              <a:rPr lang="en-US" dirty="0" smtClean="0"/>
              <a:t>Strengthening of the role of banks as institutional investors on the market and attempts for diversification of the financial products on the capital market was observed. </a:t>
            </a:r>
          </a:p>
          <a:p>
            <a:r>
              <a:rPr lang="en-US" dirty="0" smtClean="0"/>
              <a:t>The financial products were structured as financial instruments and listed.</a:t>
            </a:r>
          </a:p>
          <a:p>
            <a:r>
              <a:rPr lang="en-US" dirty="0" smtClean="0"/>
              <a:t>At the end of 2007, foreign investors penetrated the BSE and participated in deals. 41.67% of the market capitalization in the beginning of 2007 was due to foreign investors. </a:t>
            </a:r>
          </a:p>
          <a:p>
            <a:r>
              <a:rPr lang="en-US" dirty="0" smtClean="0"/>
              <a:t>A factor influenced the development of BSE in 2005-2008 was the harmonization of the Bulgarian financial legislation with EU financial regulations.</a:t>
            </a:r>
          </a:p>
          <a:p>
            <a:endParaRPr lang="en-US" dirty="0"/>
          </a:p>
        </p:txBody>
      </p:sp>
    </p:spTree>
    <p:extLst>
      <p:ext uri="{BB962C8B-B14F-4D97-AF65-F5344CB8AC3E}">
        <p14:creationId xmlns:p14="http://schemas.microsoft.com/office/powerpoint/2010/main" val="2949224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6" y="274638"/>
            <a:ext cx="8351959" cy="1143000"/>
          </a:xfrm>
        </p:spPr>
        <p:txBody>
          <a:bodyPr>
            <a:normAutofit/>
          </a:bodyPr>
          <a:lstStyle/>
          <a:p>
            <a:r>
              <a:rPr lang="en-US" dirty="0" smtClean="0"/>
              <a:t>Capital market impact on the Bulgarian economy in the pre crisis period</a:t>
            </a:r>
            <a:endParaRPr lang="en-US" dirty="0"/>
          </a:p>
        </p:txBody>
      </p:sp>
      <p:sp>
        <p:nvSpPr>
          <p:cNvPr id="3" name="Content Placeholder 2"/>
          <p:cNvSpPr>
            <a:spLocks noGrp="1"/>
          </p:cNvSpPr>
          <p:nvPr>
            <p:ph idx="1"/>
          </p:nvPr>
        </p:nvSpPr>
        <p:spPr>
          <a:xfrm>
            <a:off x="668216" y="1600200"/>
            <a:ext cx="8351960" cy="4525963"/>
          </a:xfrm>
        </p:spPr>
        <p:txBody>
          <a:bodyPr>
            <a:normAutofit/>
          </a:bodyPr>
          <a:lstStyle/>
          <a:p>
            <a:r>
              <a:rPr lang="en-US" dirty="0" smtClean="0"/>
              <a:t>At the end of 2007</a:t>
            </a:r>
            <a:r>
              <a:rPr lang="en-US" dirty="0"/>
              <a:t> </a:t>
            </a:r>
            <a:r>
              <a:rPr lang="en-US" dirty="0" smtClean="0"/>
              <a:t> strong outflows of individual investors funds from mutual funds were observed.</a:t>
            </a:r>
          </a:p>
          <a:p>
            <a:r>
              <a:rPr lang="en-US" dirty="0" smtClean="0"/>
              <a:t>BSE was on strong pressure during the crisis, given the relatively low liquidity of the capital market, the lack of listed companies and the fall of equity prices.</a:t>
            </a:r>
          </a:p>
          <a:p>
            <a:r>
              <a:rPr lang="en-US" dirty="0" smtClean="0"/>
              <a:t>Bulgarian Stock Exchange became a public company in 2010, and the first transaction in securities was in January 2011.</a:t>
            </a:r>
            <a:endParaRPr lang="en-US" dirty="0"/>
          </a:p>
        </p:txBody>
      </p:sp>
    </p:spTree>
    <p:extLst>
      <p:ext uri="{BB962C8B-B14F-4D97-AF65-F5344CB8AC3E}">
        <p14:creationId xmlns:p14="http://schemas.microsoft.com/office/powerpoint/2010/main" val="1414070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4" y="293077"/>
            <a:ext cx="6316662" cy="1143000"/>
          </a:xfrm>
        </p:spPr>
        <p:txBody>
          <a:bodyPr/>
          <a:lstStyle/>
          <a:p>
            <a:pPr algn="r"/>
            <a:r>
              <a:rPr lang="en-US" dirty="0" smtClean="0"/>
              <a:t>Why capital market is a priority?</a:t>
            </a:r>
            <a:endParaRPr lang="en-US" dirty="0"/>
          </a:p>
        </p:txBody>
      </p:sp>
      <p:sp>
        <p:nvSpPr>
          <p:cNvPr id="3" name="Content Placeholder 2"/>
          <p:cNvSpPr>
            <a:spLocks noGrp="1"/>
          </p:cNvSpPr>
          <p:nvPr>
            <p:ph idx="1"/>
          </p:nvPr>
        </p:nvSpPr>
        <p:spPr>
          <a:xfrm>
            <a:off x="468924" y="1600200"/>
            <a:ext cx="8551252" cy="4525963"/>
          </a:xfrm>
        </p:spPr>
        <p:txBody>
          <a:bodyPr/>
          <a:lstStyle/>
          <a:p>
            <a:pPr latinLnBrk="1"/>
            <a:r>
              <a:rPr lang="en-US" dirty="0" smtClean="0"/>
              <a:t>The </a:t>
            </a:r>
            <a:r>
              <a:rPr lang="en-US" dirty="0"/>
              <a:t>global financial crisis and </a:t>
            </a:r>
            <a:r>
              <a:rPr lang="en-US" dirty="0" smtClean="0"/>
              <a:t>consequent</a:t>
            </a:r>
          </a:p>
          <a:p>
            <a:pPr marL="0" indent="0" latinLnBrk="1">
              <a:buNone/>
            </a:pPr>
            <a:r>
              <a:rPr lang="en-US" dirty="0" smtClean="0"/>
              <a:t>economic </a:t>
            </a:r>
            <a:r>
              <a:rPr lang="en-US" dirty="0"/>
              <a:t>crises in the EU led to a steep </a:t>
            </a:r>
            <a:endParaRPr lang="en-US" dirty="0" smtClean="0"/>
          </a:p>
          <a:p>
            <a:pPr marL="0" indent="0" latinLnBrk="1">
              <a:buNone/>
            </a:pPr>
            <a:r>
              <a:rPr lang="en-US" dirty="0" smtClean="0"/>
              <a:t>decline </a:t>
            </a:r>
            <a:r>
              <a:rPr lang="en-US" dirty="0"/>
              <a:t>of Bulgarian capital market and slower than expected recovery. Market capitalization dropped down to BGN 9 bn in </a:t>
            </a:r>
            <a:r>
              <a:rPr lang="en-US" dirty="0" smtClean="0"/>
              <a:t>2014 and </a:t>
            </a:r>
            <a:r>
              <a:rPr lang="bg-BG" dirty="0" smtClean="0"/>
              <a:t>2015 </a:t>
            </a:r>
            <a:r>
              <a:rPr lang="en-US" dirty="0" smtClean="0"/>
              <a:t>8,2 bn. </a:t>
            </a:r>
            <a:endParaRPr lang="bg-BG" dirty="0" smtClean="0"/>
          </a:p>
          <a:p>
            <a:pPr latinLnBrk="1"/>
            <a:r>
              <a:rPr lang="en-US" dirty="0" smtClean="0"/>
              <a:t>In </a:t>
            </a:r>
            <a:r>
              <a:rPr lang="en-US" dirty="0"/>
              <a:t>the last three years only few new companies </a:t>
            </a:r>
            <a:r>
              <a:rPr lang="en-US" dirty="0" smtClean="0"/>
              <a:t>went public</a:t>
            </a:r>
            <a:r>
              <a:rPr lang="bg-BG" dirty="0"/>
              <a:t> </a:t>
            </a:r>
            <a:r>
              <a:rPr lang="bg-BG" dirty="0" smtClean="0"/>
              <a:t>2013 – 2016 </a:t>
            </a:r>
            <a:r>
              <a:rPr lang="en-US" dirty="0" smtClean="0"/>
              <a:t>only 3 companies went public Speedy, Sirma group holding and Alterco. 2006 - 7-8; 2007 – 12;</a:t>
            </a:r>
            <a:endParaRPr lang="bg-BG" dirty="0" smtClean="0"/>
          </a:p>
          <a:p>
            <a:pPr latinLnBrk="1"/>
            <a:r>
              <a:rPr lang="en-US" dirty="0" smtClean="0"/>
              <a:t>Encouraging </a:t>
            </a:r>
            <a:r>
              <a:rPr lang="en-US" dirty="0"/>
              <a:t>private </a:t>
            </a:r>
            <a:r>
              <a:rPr lang="en-US" dirty="0" smtClean="0"/>
              <a:t>sector </a:t>
            </a:r>
            <a:r>
              <a:rPr lang="en-US" dirty="0"/>
              <a:t>companies listing is a problem. </a:t>
            </a:r>
            <a:endParaRPr lang="bg-BG" dirty="0" smtClean="0"/>
          </a:p>
          <a:p>
            <a:pPr latinLnBrk="1"/>
            <a:r>
              <a:rPr lang="en-US" dirty="0" smtClean="0"/>
              <a:t>Public </a:t>
            </a:r>
            <a:r>
              <a:rPr lang="en-US" dirty="0"/>
              <a:t>knowledge about the capital market opportunities is limited and the interest is marginal. </a:t>
            </a:r>
            <a:endParaRPr lang="bg-BG" dirty="0" smtClean="0"/>
          </a:p>
          <a:p>
            <a:endParaRPr lang="en-US" dirty="0"/>
          </a:p>
        </p:txBody>
      </p:sp>
    </p:spTree>
    <p:extLst>
      <p:ext uri="{BB962C8B-B14F-4D97-AF65-F5344CB8AC3E}">
        <p14:creationId xmlns:p14="http://schemas.microsoft.com/office/powerpoint/2010/main" val="277998840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254" y="274638"/>
            <a:ext cx="8395921" cy="1143000"/>
          </a:xfrm>
        </p:spPr>
        <p:txBody>
          <a:bodyPr>
            <a:normAutofit/>
          </a:bodyPr>
          <a:lstStyle/>
          <a:p>
            <a:r>
              <a:rPr lang="en-US" dirty="0" smtClean="0"/>
              <a:t>Capital market impact on the Bulgarian economy in post crisis period</a:t>
            </a:r>
            <a:endParaRPr lang="bg-BG" dirty="0"/>
          </a:p>
        </p:txBody>
      </p:sp>
      <p:sp>
        <p:nvSpPr>
          <p:cNvPr id="3" name="Content Placeholder 2"/>
          <p:cNvSpPr>
            <a:spLocks noGrp="1"/>
          </p:cNvSpPr>
          <p:nvPr>
            <p:ph idx="1"/>
          </p:nvPr>
        </p:nvSpPr>
        <p:spPr>
          <a:xfrm>
            <a:off x="539262" y="1600200"/>
            <a:ext cx="8480913" cy="4525963"/>
          </a:xfrm>
        </p:spPr>
        <p:txBody>
          <a:bodyPr>
            <a:normAutofit fontScale="92500" lnSpcReduction="20000"/>
          </a:bodyPr>
          <a:lstStyle/>
          <a:p>
            <a:r>
              <a:rPr lang="en-US" dirty="0" smtClean="0"/>
              <a:t>During 2013, the market value of listed companies on the main market reached BGN 8.7 billion, and on the alternative segment - about BGN 2.1 billion. </a:t>
            </a:r>
            <a:br>
              <a:rPr lang="en-US" dirty="0" smtClean="0"/>
            </a:br>
            <a:r>
              <a:rPr lang="en-US" dirty="0" smtClean="0"/>
              <a:t>At the end of 2013, shares of the stock exchange were trading at levels of BGN 2.50 to BGN 3.47 per share. </a:t>
            </a:r>
          </a:p>
          <a:p>
            <a:r>
              <a:rPr lang="en-US" dirty="0" smtClean="0"/>
              <a:t>A positive trend for BSE deals in 2015- The average dividend yield on stock is around 4%, and the calculated investors dividends amounted at BGN 153 million. The interest rate on banks’ deposits  were less than 1%,which makes investments in shares profitable. More than 5 % is the yield of  the shares of the most actively traded companies on the BSE. </a:t>
            </a:r>
          </a:p>
          <a:p>
            <a:r>
              <a:rPr lang="en-US" dirty="0" smtClean="0"/>
              <a:t>In 2016, the yield on banks deposits does not give cause for satisfaction and it will not change soon. This opens the opportunities for the capital market to develop . The  average expected yield is about 4%.</a:t>
            </a:r>
            <a:endParaRPr lang="bg-BG" dirty="0"/>
          </a:p>
        </p:txBody>
      </p:sp>
    </p:spTree>
    <p:extLst>
      <p:ext uri="{BB962C8B-B14F-4D97-AF65-F5344CB8AC3E}">
        <p14:creationId xmlns:p14="http://schemas.microsoft.com/office/powerpoint/2010/main" val="316611088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123" y="274638"/>
            <a:ext cx="8475052" cy="1143000"/>
          </a:xfrm>
        </p:spPr>
        <p:txBody>
          <a:bodyPr>
            <a:normAutofit/>
          </a:bodyPr>
          <a:lstStyle/>
          <a:p>
            <a:r>
              <a:rPr lang="en-US" dirty="0" smtClean="0"/>
              <a:t>Capital market impact on the Bulgarian economy in post crisis period</a:t>
            </a:r>
            <a:endParaRPr lang="bg-BG" dirty="0"/>
          </a:p>
        </p:txBody>
      </p:sp>
      <p:sp>
        <p:nvSpPr>
          <p:cNvPr id="3" name="Content Placeholder 2"/>
          <p:cNvSpPr>
            <a:spLocks noGrp="1"/>
          </p:cNvSpPr>
          <p:nvPr>
            <p:ph idx="1"/>
          </p:nvPr>
        </p:nvSpPr>
        <p:spPr>
          <a:xfrm>
            <a:off x="457200" y="1600200"/>
            <a:ext cx="8562975" cy="4525963"/>
          </a:xfrm>
        </p:spPr>
        <p:txBody>
          <a:bodyPr>
            <a:normAutofit/>
          </a:bodyPr>
          <a:lstStyle/>
          <a:p>
            <a:r>
              <a:rPr lang="en-US" dirty="0" smtClean="0"/>
              <a:t>The special purpose vehicles (SPV) are among the companies with the most predictable policy of distribution of dividends, due to their inherent legal obligation to do so. </a:t>
            </a:r>
          </a:p>
          <a:p>
            <a:r>
              <a:rPr lang="en-US" dirty="0" smtClean="0"/>
              <a:t>The yield, those companies bring is above the average for the market. </a:t>
            </a:r>
          </a:p>
          <a:p>
            <a:endParaRPr lang="bg-BG" dirty="0"/>
          </a:p>
        </p:txBody>
      </p:sp>
    </p:spTree>
    <p:extLst>
      <p:ext uri="{BB962C8B-B14F-4D97-AF65-F5344CB8AC3E}">
        <p14:creationId xmlns:p14="http://schemas.microsoft.com/office/powerpoint/2010/main" val="285891311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497" y="166255"/>
            <a:ext cx="8475052" cy="1225658"/>
          </a:xfrm>
        </p:spPr>
        <p:txBody>
          <a:bodyPr>
            <a:normAutofit fontScale="90000"/>
          </a:bodyPr>
          <a:lstStyle/>
          <a:p>
            <a:r>
              <a:rPr lang="en-US" dirty="0" smtClean="0"/>
              <a:t>SCE – Sofia Sofix index development 2000 – 2016</a:t>
            </a:r>
            <a:r>
              <a:rPr lang="en-US" dirty="0"/>
              <a:t>,</a:t>
            </a:r>
            <a:r>
              <a:rPr lang="en-US" dirty="0" smtClean="0"/>
              <a:t> Bulgaria GDP – 2001 - 2016 and FDI inflow for Bulgaria 2000-2016</a:t>
            </a:r>
            <a:endParaRPr lang="bg-BG"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5320"/>
          <a:stretch/>
        </p:blipFill>
        <p:spPr>
          <a:xfrm>
            <a:off x="2931000" y="1391913"/>
            <a:ext cx="6213868" cy="273904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63" y="4929447"/>
            <a:ext cx="3625050" cy="1956703"/>
          </a:xfrm>
          <a:prstGeom prst="rect">
            <a:avLst/>
          </a:prstGeom>
        </p:spPr>
      </p:pic>
      <p:pic>
        <p:nvPicPr>
          <p:cNvPr id="10" name="Picture 9"/>
          <p:cNvPicPr>
            <a:picLocks noChangeAspect="1"/>
          </p:cNvPicPr>
          <p:nvPr/>
        </p:nvPicPr>
        <p:blipFill>
          <a:blip r:embed="rId4"/>
          <a:stretch>
            <a:fillRect/>
          </a:stretch>
        </p:blipFill>
        <p:spPr>
          <a:xfrm>
            <a:off x="3486422" y="4130519"/>
            <a:ext cx="5657578" cy="2755631"/>
          </a:xfrm>
          <a:prstGeom prst="rect">
            <a:avLst/>
          </a:prstGeom>
        </p:spPr>
      </p:pic>
    </p:spTree>
    <p:extLst>
      <p:ext uri="{BB962C8B-B14F-4D97-AF65-F5344CB8AC3E}">
        <p14:creationId xmlns:p14="http://schemas.microsoft.com/office/powerpoint/2010/main" val="130581088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497" y="99751"/>
            <a:ext cx="8475052" cy="1143000"/>
          </a:xfrm>
        </p:spPr>
        <p:txBody>
          <a:bodyPr>
            <a:normAutofit/>
          </a:bodyPr>
          <a:lstStyle/>
          <a:p>
            <a:r>
              <a:rPr lang="en-US" dirty="0" smtClean="0"/>
              <a:t>SCE – Sofia Sofix index development 2000 – 2016</a:t>
            </a:r>
            <a:r>
              <a:rPr lang="bg-BG" dirty="0" smtClean="0"/>
              <a:t> </a:t>
            </a:r>
            <a:r>
              <a:rPr lang="en-US" dirty="0" smtClean="0"/>
              <a:t>and Bulgaria GDP – 2001 - 2016 </a:t>
            </a:r>
            <a:endParaRPr lang="bg-BG" dirty="0"/>
          </a:p>
        </p:txBody>
      </p:sp>
      <p:grpSp>
        <p:nvGrpSpPr>
          <p:cNvPr id="7" name="Group 6"/>
          <p:cNvGrpSpPr/>
          <p:nvPr/>
        </p:nvGrpSpPr>
        <p:grpSpPr>
          <a:xfrm>
            <a:off x="2475871" y="1393310"/>
            <a:ext cx="5893724" cy="5464690"/>
            <a:chOff x="1819161" y="1393310"/>
            <a:chExt cx="5893724" cy="5464690"/>
          </a:xfrm>
        </p:grpSpPr>
        <p:pic>
          <p:nvPicPr>
            <p:cNvPr id="9" name="Picture 8"/>
            <p:cNvPicPr>
              <a:picLocks noChangeAspect="1"/>
            </p:cNvPicPr>
            <p:nvPr/>
          </p:nvPicPr>
          <p:blipFill rotWithShape="1">
            <a:blip r:embed="rId2"/>
            <a:srcRect l="4998" r="3735" b="9091"/>
            <a:stretch/>
          </p:blipFill>
          <p:spPr>
            <a:xfrm>
              <a:off x="1843039" y="4134852"/>
              <a:ext cx="5869846" cy="2723148"/>
            </a:xfrm>
            <a:prstGeom prst="rect">
              <a:avLst/>
            </a:prstGeom>
          </p:spPr>
        </p:pic>
        <p:pic>
          <p:nvPicPr>
            <p:cNvPr id="3074" name="Picture 2" descr="http://cdn.tradingeconomics.com/charts/bulgaria-balance-of-trade.png?s=bulgariabt&amp;v=201608231837n"/>
            <p:cNvPicPr>
              <a:picLocks noChangeAspect="1" noChangeArrowheads="1"/>
            </p:cNvPicPr>
            <p:nvPr/>
          </p:nvPicPr>
          <p:blipFill rotWithShape="1">
            <a:blip r:embed="rId3">
              <a:extLst>
                <a:ext uri="{28A0092B-C50C-407E-A947-70E740481C1C}">
                  <a14:useLocalDpi xmlns:a14="http://schemas.microsoft.com/office/drawing/2010/main" val="0"/>
                </a:ext>
              </a:extLst>
            </a:blip>
            <a:srcRect l="4423" r="2447" b="9391"/>
            <a:stretch/>
          </p:blipFill>
          <p:spPr bwMode="auto">
            <a:xfrm>
              <a:off x="1819161" y="1393310"/>
              <a:ext cx="5893724" cy="26706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018197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Main trends and indicators  of </a:t>
            </a:r>
            <a:r>
              <a:rPr lang="en-US" sz="2400" b="1" dirty="0"/>
              <a:t>C</a:t>
            </a:r>
            <a:r>
              <a:rPr lang="en-US" sz="2400" b="1" dirty="0" smtClean="0"/>
              <a:t>apital Market’s Development:</a:t>
            </a:r>
            <a:br>
              <a:rPr lang="en-US" sz="2400" b="1" dirty="0" smtClean="0"/>
            </a:br>
            <a:r>
              <a:rPr lang="en-US" sz="2000" b="1" dirty="0" smtClean="0"/>
              <a:t>Market Capitalization </a:t>
            </a:r>
            <a:r>
              <a:rPr lang="en-US" sz="2000" b="1" dirty="0"/>
              <a:t>/ Gross Domestic </a:t>
            </a:r>
            <a:r>
              <a:rPr lang="en-US" sz="2000" b="1" dirty="0" smtClean="0"/>
              <a:t>Product of Bulgaria</a:t>
            </a:r>
            <a:endParaRPr lang="bg-BG"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0816370"/>
              </p:ext>
            </p:extLst>
          </p:nvPr>
        </p:nvGraphicFramePr>
        <p:xfrm>
          <a:off x="1969679" y="1746421"/>
          <a:ext cx="6029261" cy="3153651"/>
        </p:xfrm>
        <a:graphic>
          <a:graphicData uri="http://schemas.openxmlformats.org/drawingml/2006/table">
            <a:tbl>
              <a:tblPr>
                <a:tableStyleId>{5C22544A-7EE6-4342-B048-85BDC9FD1C3A}</a:tableStyleId>
              </a:tblPr>
              <a:tblGrid>
                <a:gridCol w="3735817">
                  <a:extLst>
                    <a:ext uri="{9D8B030D-6E8A-4147-A177-3AD203B41FA5}">
                      <a16:colId xmlns="" xmlns:a16="http://schemas.microsoft.com/office/drawing/2014/main" val="20000"/>
                    </a:ext>
                  </a:extLst>
                </a:gridCol>
                <a:gridCol w="1191268">
                  <a:extLst>
                    <a:ext uri="{9D8B030D-6E8A-4147-A177-3AD203B41FA5}">
                      <a16:colId xmlns="" xmlns:a16="http://schemas.microsoft.com/office/drawing/2014/main" val="20001"/>
                    </a:ext>
                  </a:extLst>
                </a:gridCol>
                <a:gridCol w="1102176">
                  <a:extLst>
                    <a:ext uri="{9D8B030D-6E8A-4147-A177-3AD203B41FA5}">
                      <a16:colId xmlns="" xmlns:a16="http://schemas.microsoft.com/office/drawing/2014/main" val="20002"/>
                    </a:ext>
                  </a:extLst>
                </a:gridCol>
              </a:tblGrid>
              <a:tr h="930516">
                <a:tc>
                  <a:txBody>
                    <a:bodyPr/>
                    <a:lstStyle/>
                    <a:p>
                      <a:pPr algn="ctr" fontAlgn="b"/>
                      <a:r>
                        <a:rPr lang="en-US" sz="2400" b="1" u="none" strike="noStrike" dirty="0">
                          <a:effectLst/>
                        </a:rPr>
                        <a:t>Indicator</a:t>
                      </a:r>
                      <a:endParaRPr lang="en-US" sz="2400" b="1" i="0" u="none" strike="noStrike" dirty="0">
                        <a:effectLst/>
                        <a:latin typeface="Verdana"/>
                      </a:endParaRPr>
                    </a:p>
                  </a:txBody>
                  <a:tcPr marL="9525" marR="9525" marT="9525" marB="0" anchor="b"/>
                </a:tc>
                <a:tc>
                  <a:txBody>
                    <a:bodyPr/>
                    <a:lstStyle/>
                    <a:p>
                      <a:pPr algn="ctr" fontAlgn="b"/>
                      <a:r>
                        <a:rPr lang="en-US" sz="2400" b="1" u="none" strike="noStrike" dirty="0">
                          <a:effectLst/>
                        </a:rPr>
                        <a:t>31.Dec.15</a:t>
                      </a:r>
                      <a:endParaRPr lang="en-US" sz="2400" b="1" i="0" u="none" strike="noStrike" dirty="0">
                        <a:effectLst/>
                        <a:latin typeface="Verdana"/>
                      </a:endParaRPr>
                    </a:p>
                  </a:txBody>
                  <a:tcPr marL="9525" marR="9525" marT="9525" marB="0" anchor="b"/>
                </a:tc>
                <a:tc>
                  <a:txBody>
                    <a:bodyPr/>
                    <a:lstStyle/>
                    <a:p>
                      <a:pPr algn="ctr" fontAlgn="b"/>
                      <a:r>
                        <a:rPr lang="en-US" sz="2400" b="1" u="none" strike="noStrike" dirty="0">
                          <a:effectLst/>
                        </a:rPr>
                        <a:t>31.Dec.14</a:t>
                      </a:r>
                      <a:endParaRPr lang="en-US" sz="2400" b="1" i="0" u="none" strike="noStrike" dirty="0">
                        <a:effectLst/>
                        <a:latin typeface="Verdana"/>
                      </a:endParaRPr>
                    </a:p>
                  </a:txBody>
                  <a:tcPr marL="9525" marR="9525" marT="9525" marB="0" anchor="b"/>
                </a:tc>
                <a:extLst>
                  <a:ext uri="{0D108BD9-81ED-4DB2-BD59-A6C34878D82A}">
                    <a16:rowId xmlns="" xmlns:a16="http://schemas.microsoft.com/office/drawing/2014/main" val="10000"/>
                  </a:ext>
                </a:extLst>
              </a:tr>
              <a:tr h="161925">
                <a:tc>
                  <a:txBody>
                    <a:bodyPr/>
                    <a:lstStyle/>
                    <a:p>
                      <a:pPr algn="ctr" fontAlgn="b"/>
                      <a:r>
                        <a:rPr lang="en-US" sz="2400" b="1" u="none" strike="noStrike" dirty="0">
                          <a:effectLst/>
                        </a:rPr>
                        <a:t>Market </a:t>
                      </a:r>
                      <a:r>
                        <a:rPr lang="en-US" sz="2400" b="1" u="none" strike="noStrike" dirty="0" smtClean="0">
                          <a:effectLst/>
                        </a:rPr>
                        <a:t>Capitalization </a:t>
                      </a:r>
                      <a:r>
                        <a:rPr lang="en-US" sz="2400" b="1" u="none" strike="noStrike" dirty="0">
                          <a:effectLst/>
                        </a:rPr>
                        <a:t>(mln. BGN)</a:t>
                      </a:r>
                      <a:endParaRPr lang="en-US" sz="2400" b="1" i="0" u="none" strike="noStrike" dirty="0">
                        <a:effectLst/>
                        <a:latin typeface="Verdana"/>
                      </a:endParaRPr>
                    </a:p>
                  </a:txBody>
                  <a:tcPr marL="9525" marR="9525" marT="9525" marB="0" anchor="b"/>
                </a:tc>
                <a:tc>
                  <a:txBody>
                    <a:bodyPr/>
                    <a:lstStyle/>
                    <a:p>
                      <a:pPr algn="ctr" fontAlgn="b"/>
                      <a:r>
                        <a:rPr lang="bg-BG" sz="2400" b="1" u="none" strike="noStrike" dirty="0">
                          <a:effectLst/>
                        </a:rPr>
                        <a:t>8 587</a:t>
                      </a:r>
                      <a:endParaRPr lang="bg-BG" sz="2400" b="1" i="0" u="none" strike="noStrike" dirty="0">
                        <a:effectLst/>
                        <a:latin typeface="Verdana"/>
                      </a:endParaRPr>
                    </a:p>
                  </a:txBody>
                  <a:tcPr marL="9525" marR="9525" marT="9525" marB="0" anchor="b"/>
                </a:tc>
                <a:tc>
                  <a:txBody>
                    <a:bodyPr/>
                    <a:lstStyle/>
                    <a:p>
                      <a:pPr algn="ctr" fontAlgn="b"/>
                      <a:r>
                        <a:rPr lang="bg-BG" sz="2400" b="1" u="none" strike="noStrike" dirty="0">
                          <a:effectLst/>
                        </a:rPr>
                        <a:t>9 756</a:t>
                      </a:r>
                      <a:endParaRPr lang="bg-BG" sz="2400" b="1" i="0" u="none" strike="noStrike" dirty="0">
                        <a:effectLst/>
                        <a:latin typeface="Verdana"/>
                      </a:endParaRPr>
                    </a:p>
                  </a:txBody>
                  <a:tcPr marL="9525" marR="9525" marT="9525" marB="0" anchor="b"/>
                </a:tc>
                <a:extLst>
                  <a:ext uri="{0D108BD9-81ED-4DB2-BD59-A6C34878D82A}">
                    <a16:rowId xmlns="" xmlns:a16="http://schemas.microsoft.com/office/drawing/2014/main" val="10001"/>
                  </a:ext>
                </a:extLst>
              </a:tr>
              <a:tr h="161925">
                <a:tc>
                  <a:txBody>
                    <a:bodyPr/>
                    <a:lstStyle/>
                    <a:p>
                      <a:pPr algn="ctr" fontAlgn="b"/>
                      <a:r>
                        <a:rPr lang="en-US" sz="2400" b="1" u="none" strike="noStrike" dirty="0">
                          <a:effectLst/>
                        </a:rPr>
                        <a:t>GDP as per BNB data (mln. BGN)</a:t>
                      </a:r>
                      <a:endParaRPr lang="en-US" sz="2400" b="1" i="0" u="none" strike="noStrike" dirty="0">
                        <a:effectLst/>
                        <a:latin typeface="Verdana"/>
                      </a:endParaRPr>
                    </a:p>
                  </a:txBody>
                  <a:tcPr marL="9525" marR="9525" marT="9525" marB="0" anchor="b"/>
                </a:tc>
                <a:tc>
                  <a:txBody>
                    <a:bodyPr/>
                    <a:lstStyle/>
                    <a:p>
                      <a:pPr algn="ctr" fontAlgn="b"/>
                      <a:r>
                        <a:rPr lang="bg-BG" sz="2400" b="1" u="none" strike="noStrike" dirty="0">
                          <a:effectLst/>
                        </a:rPr>
                        <a:t>84 236</a:t>
                      </a:r>
                      <a:endParaRPr lang="bg-BG" sz="2400" b="1" i="0" u="none" strike="noStrike" dirty="0">
                        <a:effectLst/>
                        <a:latin typeface="Verdana"/>
                      </a:endParaRPr>
                    </a:p>
                  </a:txBody>
                  <a:tcPr marL="9525" marR="9525" marT="9525" marB="0" anchor="b"/>
                </a:tc>
                <a:tc>
                  <a:txBody>
                    <a:bodyPr/>
                    <a:lstStyle/>
                    <a:p>
                      <a:pPr algn="ctr" fontAlgn="b"/>
                      <a:r>
                        <a:rPr lang="bg-BG" sz="2400" b="1" u="none" strike="noStrike" dirty="0">
                          <a:effectLst/>
                        </a:rPr>
                        <a:t>83 612</a:t>
                      </a:r>
                      <a:endParaRPr lang="bg-BG" sz="2400" b="1" i="0" u="none" strike="noStrike" dirty="0">
                        <a:effectLst/>
                        <a:latin typeface="Verdana"/>
                      </a:endParaRPr>
                    </a:p>
                  </a:txBody>
                  <a:tcPr marL="9525" marR="9525" marT="9525" marB="0" anchor="b"/>
                </a:tc>
                <a:extLst>
                  <a:ext uri="{0D108BD9-81ED-4DB2-BD59-A6C34878D82A}">
                    <a16:rowId xmlns="" xmlns:a16="http://schemas.microsoft.com/office/drawing/2014/main" val="10002"/>
                  </a:ext>
                </a:extLst>
              </a:tr>
              <a:tr h="171450">
                <a:tc>
                  <a:txBody>
                    <a:bodyPr/>
                    <a:lstStyle/>
                    <a:p>
                      <a:pPr algn="ctr" fontAlgn="b"/>
                      <a:r>
                        <a:rPr lang="en-US" sz="2400" b="1" u="none" strike="noStrike" dirty="0">
                          <a:effectLst/>
                        </a:rPr>
                        <a:t>Market </a:t>
                      </a:r>
                      <a:r>
                        <a:rPr lang="en-US" sz="2400" b="1" u="none" strike="noStrike" dirty="0" smtClean="0">
                          <a:effectLst/>
                        </a:rPr>
                        <a:t>Capitalization/GDP</a:t>
                      </a:r>
                      <a:endParaRPr lang="en-US" sz="2400" b="1" i="0" u="none" strike="noStrike" dirty="0">
                        <a:effectLst/>
                        <a:latin typeface="Verdana"/>
                      </a:endParaRPr>
                    </a:p>
                  </a:txBody>
                  <a:tcPr marL="9525" marR="9525" marT="9525" marB="0" anchor="b"/>
                </a:tc>
                <a:tc>
                  <a:txBody>
                    <a:bodyPr/>
                    <a:lstStyle/>
                    <a:p>
                      <a:pPr algn="ctr" fontAlgn="b"/>
                      <a:r>
                        <a:rPr lang="bg-BG" sz="2400" b="1" u="none" strike="noStrike" dirty="0">
                          <a:effectLst/>
                        </a:rPr>
                        <a:t>10.19%</a:t>
                      </a:r>
                      <a:endParaRPr lang="bg-BG" sz="2400" b="1" i="0" u="none" strike="noStrike" dirty="0">
                        <a:effectLst/>
                        <a:latin typeface="Verdana"/>
                      </a:endParaRPr>
                    </a:p>
                  </a:txBody>
                  <a:tcPr marL="9525" marR="9525" marT="9525" marB="0" anchor="b"/>
                </a:tc>
                <a:tc>
                  <a:txBody>
                    <a:bodyPr/>
                    <a:lstStyle/>
                    <a:p>
                      <a:pPr algn="ctr" fontAlgn="b"/>
                      <a:r>
                        <a:rPr lang="bg-BG" sz="2400" b="1" u="none" strike="noStrike" dirty="0">
                          <a:effectLst/>
                        </a:rPr>
                        <a:t>11.67%</a:t>
                      </a:r>
                      <a:endParaRPr lang="bg-BG" sz="2400" b="1" i="0" u="none" strike="noStrike" dirty="0">
                        <a:effectLst/>
                        <a:latin typeface="Verdana"/>
                      </a:endParaRPr>
                    </a:p>
                  </a:txBody>
                  <a:tcPr marL="9525" marR="9525" marT="9525" marB="0" anchor="b"/>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64355163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sz="2400" b="1" dirty="0" smtClean="0"/>
              <a:t>Main Factors for the Present State of the Capital Market in Bulgaria(1)</a:t>
            </a:r>
            <a:r>
              <a:rPr lang="en-US" sz="2400" dirty="0"/>
              <a:t> </a:t>
            </a:r>
            <a:r>
              <a:rPr lang="en-US" sz="2400" dirty="0" smtClean="0"/>
              <a:t>:the </a:t>
            </a:r>
            <a:r>
              <a:rPr lang="en-US" sz="2400" dirty="0"/>
              <a:t>Impact of the Global and Euro area financial </a:t>
            </a:r>
            <a:r>
              <a:rPr lang="en-US" sz="2400" dirty="0" smtClean="0"/>
              <a:t>crisis on the Economic Growth</a:t>
            </a:r>
            <a:endParaRPr lang="bg-BG" sz="2400" b="1" dirty="0"/>
          </a:p>
        </p:txBody>
      </p:sp>
      <p:sp>
        <p:nvSpPr>
          <p:cNvPr id="3" name="Content Placeholder 2"/>
          <p:cNvSpPr>
            <a:spLocks noGrp="1"/>
          </p:cNvSpPr>
          <p:nvPr>
            <p:ph idx="1"/>
          </p:nvPr>
        </p:nvSpPr>
        <p:spPr>
          <a:xfrm>
            <a:off x="2595134" y="1624913"/>
            <a:ext cx="6326187" cy="4525963"/>
          </a:xfrm>
        </p:spPr>
        <p:txBody>
          <a:bodyPr/>
          <a:lstStyle/>
          <a:p>
            <a:pPr marL="0" indent="0" algn="ctr">
              <a:spcAft>
                <a:spcPts val="300"/>
              </a:spcAft>
              <a:buNone/>
            </a:pPr>
            <a:r>
              <a:rPr lang="en-US" b="1" dirty="0" smtClean="0">
                <a:solidFill>
                  <a:srgbClr val="191919"/>
                </a:solidFill>
                <a:ea typeface="Times New Roman"/>
              </a:rPr>
              <a:t>The </a:t>
            </a:r>
            <a:r>
              <a:rPr lang="en-US" b="1" dirty="0">
                <a:solidFill>
                  <a:srgbClr val="191919"/>
                </a:solidFill>
                <a:ea typeface="Times New Roman"/>
              </a:rPr>
              <a:t>Annual Rate of Growth of the </a:t>
            </a:r>
            <a:r>
              <a:rPr lang="en-US" b="1" dirty="0" smtClean="0">
                <a:solidFill>
                  <a:srgbClr val="191919"/>
                </a:solidFill>
                <a:ea typeface="Times New Roman"/>
              </a:rPr>
              <a:t>GDP of</a:t>
            </a:r>
            <a:r>
              <a:rPr lang="bg-BG" b="1" dirty="0" smtClean="0">
                <a:solidFill>
                  <a:srgbClr val="191919"/>
                </a:solidFill>
                <a:ea typeface="Times New Roman"/>
              </a:rPr>
              <a:t> </a:t>
            </a:r>
            <a:r>
              <a:rPr lang="bg-BG" b="1" dirty="0">
                <a:solidFill>
                  <a:srgbClr val="191919"/>
                </a:solidFill>
                <a:ea typeface="Times New Roman"/>
              </a:rPr>
              <a:t>Bulgaria </a:t>
            </a:r>
            <a:r>
              <a:rPr lang="en-US" b="1" dirty="0">
                <a:solidFill>
                  <a:srgbClr val="191919"/>
                </a:solidFill>
                <a:ea typeface="Times New Roman"/>
              </a:rPr>
              <a:t>(for (2002 -</a:t>
            </a:r>
            <a:r>
              <a:rPr lang="en-US" b="1" dirty="0" smtClean="0">
                <a:solidFill>
                  <a:srgbClr val="191919"/>
                </a:solidFill>
                <a:ea typeface="Times New Roman"/>
              </a:rPr>
              <a:t>2015)                                                    </a:t>
            </a:r>
            <a:endParaRPr lang="bg-BG" sz="4000" dirty="0">
              <a:effectLst/>
              <a:latin typeface="Times New Roman"/>
              <a:ea typeface="Times New Roman"/>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5260" y="2677769"/>
            <a:ext cx="5792292" cy="28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56371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423" y="441692"/>
            <a:ext cx="7217752" cy="1143000"/>
          </a:xfrm>
        </p:spPr>
        <p:txBody>
          <a:bodyPr/>
          <a:lstStyle/>
          <a:p>
            <a:pPr algn="ctr"/>
            <a:r>
              <a:rPr lang="en-US" sz="2400" b="1" dirty="0" smtClean="0"/>
              <a:t>Investment In Bulgaria in 2000-2015</a:t>
            </a:r>
            <a:br>
              <a:rPr lang="en-US" sz="2400" b="1" dirty="0" smtClean="0"/>
            </a:br>
            <a:r>
              <a:rPr lang="en-US" sz="2400" b="1" dirty="0" smtClean="0"/>
              <a:t>(as% of GDP, in total: both public and private)</a:t>
            </a:r>
            <a:endParaRPr lang="bg-BG" sz="2400" b="1"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20763" y="2122981"/>
            <a:ext cx="6732000" cy="335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43424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254" y="274638"/>
            <a:ext cx="8395921" cy="1143000"/>
          </a:xfrm>
        </p:spPr>
        <p:txBody>
          <a:bodyPr/>
          <a:lstStyle/>
          <a:p>
            <a:pPr algn="ctr"/>
            <a:r>
              <a:rPr lang="en-US" sz="2400" b="1" dirty="0"/>
              <a:t>Main Factors for the Present State of the Capital Market in Bulgaria(2</a:t>
            </a:r>
            <a:r>
              <a:rPr lang="en-US" sz="2400" b="1" dirty="0" smtClean="0"/>
              <a:t>)</a:t>
            </a:r>
            <a:r>
              <a:rPr lang="en-US" sz="2400" dirty="0"/>
              <a:t> : main </a:t>
            </a:r>
            <a:r>
              <a:rPr lang="en-US" sz="2400" dirty="0" smtClean="0"/>
              <a:t>indicators of the slowdown </a:t>
            </a:r>
            <a:r>
              <a:rPr lang="en-US" sz="2400" dirty="0"/>
              <a:t>of </a:t>
            </a:r>
            <a:r>
              <a:rPr lang="en-US" sz="2400" dirty="0" smtClean="0"/>
              <a:t>investment in Bulgaria </a:t>
            </a:r>
            <a:r>
              <a:rPr lang="en-US" sz="2400" dirty="0"/>
              <a:t>in </a:t>
            </a:r>
            <a:r>
              <a:rPr lang="en-US" sz="2400" dirty="0" smtClean="0"/>
              <a:t>2008-2015</a:t>
            </a:r>
            <a:endParaRPr lang="bg-BG" sz="2400"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55" y="1751939"/>
            <a:ext cx="6768000" cy="406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88605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669" y="274638"/>
            <a:ext cx="8413506" cy="1143000"/>
          </a:xfrm>
        </p:spPr>
        <p:txBody>
          <a:bodyPr/>
          <a:lstStyle/>
          <a:p>
            <a:r>
              <a:rPr lang="en-US" sz="2400" b="1" dirty="0" smtClean="0"/>
              <a:t>The Impact of the Crisis (3): Fall of Assets of the Mutual Funds as Financial Intermediaries in Bulgaria</a:t>
            </a:r>
            <a:endParaRPr lang="bg-BG" sz="2400" b="1" dirty="0"/>
          </a:p>
        </p:txBody>
      </p:sp>
      <p:graphicFrame>
        <p:nvGraphicFramePr>
          <p:cNvPr id="4" name="Content Placeholder 3"/>
          <p:cNvGraphicFramePr>
            <a:graphicFrameLocks noGrp="1"/>
          </p:cNvGraphicFramePr>
          <p:nvPr>
            <p:ph idx="1"/>
            <p:extLst/>
          </p:nvPr>
        </p:nvGraphicFramePr>
        <p:xfrm>
          <a:off x="455613" y="1600200"/>
          <a:ext cx="8226425"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059658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723" y="388938"/>
            <a:ext cx="7208960" cy="1143000"/>
          </a:xfrm>
        </p:spPr>
        <p:txBody>
          <a:bodyPr>
            <a:normAutofit/>
          </a:bodyPr>
          <a:lstStyle/>
          <a:p>
            <a:r>
              <a:rPr lang="en-US" b="1" dirty="0" smtClean="0"/>
              <a:t>Segments of the Bulgarian Stock Exchange </a:t>
            </a:r>
            <a:endParaRPr lang="bg-BG" b="1" dirty="0"/>
          </a:p>
        </p:txBody>
      </p:sp>
      <p:sp>
        <p:nvSpPr>
          <p:cNvPr id="3" name="Content Placeholder 2"/>
          <p:cNvSpPr>
            <a:spLocks noGrp="1"/>
          </p:cNvSpPr>
          <p:nvPr>
            <p:ph idx="1"/>
          </p:nvPr>
        </p:nvSpPr>
        <p:spPr>
          <a:xfrm>
            <a:off x="773724" y="1600200"/>
            <a:ext cx="8246452" cy="4525963"/>
          </a:xfrm>
        </p:spPr>
        <p:txBody>
          <a:bodyPr>
            <a:normAutofit/>
          </a:bodyPr>
          <a:lstStyle/>
          <a:p>
            <a:r>
              <a:rPr lang="en-US" dirty="0"/>
              <a:t>Premium Equities </a:t>
            </a:r>
            <a:r>
              <a:rPr lang="en-US" dirty="0" smtClean="0"/>
              <a:t>Segment</a:t>
            </a:r>
            <a:r>
              <a:rPr lang="bg-BG" dirty="0" smtClean="0"/>
              <a:t> </a:t>
            </a:r>
            <a:endParaRPr lang="en-US" dirty="0"/>
          </a:p>
          <a:p>
            <a:r>
              <a:rPr lang="en-US" dirty="0"/>
              <a:t>Standard Equities </a:t>
            </a:r>
            <a:r>
              <a:rPr lang="en-US" dirty="0" smtClean="0"/>
              <a:t>Segment</a:t>
            </a:r>
            <a:r>
              <a:rPr lang="bg-BG" dirty="0" smtClean="0"/>
              <a:t> </a:t>
            </a:r>
            <a:endParaRPr lang="en-US" dirty="0"/>
          </a:p>
          <a:p>
            <a:r>
              <a:rPr lang="en-US" dirty="0"/>
              <a:t>Special Purpose Vehicles </a:t>
            </a:r>
            <a:r>
              <a:rPr lang="en-US" dirty="0" smtClean="0"/>
              <a:t>Segment</a:t>
            </a:r>
            <a:r>
              <a:rPr lang="bg-BG" dirty="0" smtClean="0"/>
              <a:t> </a:t>
            </a:r>
            <a:endParaRPr lang="en-US" dirty="0"/>
          </a:p>
          <a:p>
            <a:r>
              <a:rPr lang="en-US" dirty="0"/>
              <a:t>Bonds </a:t>
            </a:r>
            <a:r>
              <a:rPr lang="en-US" dirty="0" smtClean="0"/>
              <a:t>Segment</a:t>
            </a:r>
            <a:r>
              <a:rPr lang="bg-BG" dirty="0" smtClean="0"/>
              <a:t> </a:t>
            </a:r>
            <a:endParaRPr lang="en-US" dirty="0"/>
          </a:p>
          <a:p>
            <a:r>
              <a:rPr lang="en-US" dirty="0"/>
              <a:t>Compensatory Instruments </a:t>
            </a:r>
            <a:r>
              <a:rPr lang="en-US" dirty="0" smtClean="0"/>
              <a:t>Segment</a:t>
            </a:r>
            <a:r>
              <a:rPr lang="bg-BG" dirty="0" smtClean="0"/>
              <a:t> </a:t>
            </a:r>
            <a:endParaRPr lang="en-US" dirty="0"/>
          </a:p>
          <a:p>
            <a:r>
              <a:rPr lang="en-US" dirty="0"/>
              <a:t>Exchange Traded Products </a:t>
            </a:r>
            <a:r>
              <a:rPr lang="en-US" dirty="0" smtClean="0"/>
              <a:t>Segment</a:t>
            </a:r>
            <a:r>
              <a:rPr lang="bg-BG" dirty="0" smtClean="0"/>
              <a:t> </a:t>
            </a:r>
            <a:endParaRPr lang="en-US" dirty="0"/>
          </a:p>
          <a:p>
            <a:r>
              <a:rPr lang="en-US" dirty="0"/>
              <a:t>Subscription Rights </a:t>
            </a:r>
            <a:r>
              <a:rPr lang="en-US" dirty="0" smtClean="0"/>
              <a:t>Segment</a:t>
            </a:r>
            <a:r>
              <a:rPr lang="bg-BG" dirty="0" smtClean="0"/>
              <a:t> </a:t>
            </a:r>
            <a:endParaRPr lang="en-US" dirty="0"/>
          </a:p>
          <a:p>
            <a:r>
              <a:rPr lang="en-US" dirty="0" smtClean="0"/>
              <a:t>Privatization Segment</a:t>
            </a:r>
            <a:r>
              <a:rPr lang="bg-BG" dirty="0" smtClean="0"/>
              <a:t> </a:t>
            </a:r>
            <a:endParaRPr lang="en-US" dirty="0"/>
          </a:p>
          <a:p>
            <a:r>
              <a:rPr lang="en-US" dirty="0"/>
              <a:t>Initial Public Offering </a:t>
            </a:r>
            <a:r>
              <a:rPr lang="en-US" dirty="0" smtClean="0"/>
              <a:t>Segment</a:t>
            </a:r>
            <a:r>
              <a:rPr lang="bg-BG" dirty="0" smtClean="0"/>
              <a:t> </a:t>
            </a:r>
            <a:endParaRPr lang="en-US" dirty="0"/>
          </a:p>
        </p:txBody>
      </p:sp>
    </p:spTree>
    <p:extLst>
      <p:ext uri="{BB962C8B-B14F-4D97-AF65-F5344CB8AC3E}">
        <p14:creationId xmlns:p14="http://schemas.microsoft.com/office/powerpoint/2010/main" val="28836580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299"/>
            <a:ext cx="6316662" cy="1143000"/>
          </a:xfrm>
        </p:spPr>
        <p:txBody>
          <a:bodyPr/>
          <a:lstStyle/>
          <a:p>
            <a:pPr algn="r"/>
            <a:r>
              <a:rPr lang="en-US" sz="2800" dirty="0"/>
              <a:t>Why </a:t>
            </a:r>
            <a:r>
              <a:rPr lang="en-US" sz="2800" dirty="0" smtClean="0"/>
              <a:t>revitalization </a:t>
            </a:r>
            <a:r>
              <a:rPr lang="en-US" sz="2800" dirty="0"/>
              <a:t>of capital </a:t>
            </a:r>
            <a:r>
              <a:rPr lang="en-US" sz="2800" dirty="0" smtClean="0"/>
              <a:t>market?</a:t>
            </a:r>
            <a:endParaRPr lang="en-US" sz="2800" dirty="0"/>
          </a:p>
        </p:txBody>
      </p:sp>
      <p:sp>
        <p:nvSpPr>
          <p:cNvPr id="3" name="Content Placeholder 2"/>
          <p:cNvSpPr>
            <a:spLocks noGrp="1"/>
          </p:cNvSpPr>
          <p:nvPr>
            <p:ph idx="1"/>
          </p:nvPr>
        </p:nvSpPr>
        <p:spPr>
          <a:xfrm>
            <a:off x="304802" y="1600200"/>
            <a:ext cx="8469190" cy="4525963"/>
          </a:xfrm>
        </p:spPr>
        <p:txBody>
          <a:bodyPr/>
          <a:lstStyle/>
          <a:p>
            <a:pPr latinLnBrk="1"/>
            <a:r>
              <a:rPr lang="en-US" dirty="0"/>
              <a:t>Large companies very often </a:t>
            </a:r>
            <a:r>
              <a:rPr lang="en-US" dirty="0" smtClean="0"/>
              <a:t>delist;</a:t>
            </a:r>
            <a:r>
              <a:rPr lang="bg-BG" dirty="0" smtClean="0">
                <a:solidFill>
                  <a:srgbClr val="FF0000"/>
                </a:solidFill>
              </a:rPr>
              <a:t> </a:t>
            </a:r>
            <a:endParaRPr lang="bg-BG" dirty="0">
              <a:solidFill>
                <a:srgbClr val="FF0000"/>
              </a:solidFill>
            </a:endParaRPr>
          </a:p>
          <a:p>
            <a:pPr latinLnBrk="1"/>
            <a:r>
              <a:rPr lang="en-US" dirty="0"/>
              <a:t>The main driver of the capital market was the state by offering shares of SOEs, but this source of dynamics in the capital market development is no more available since SOEs sector contracted substantially after </a:t>
            </a:r>
            <a:r>
              <a:rPr lang="en-US" dirty="0" smtClean="0"/>
              <a:t>privatization  </a:t>
            </a:r>
          </a:p>
          <a:p>
            <a:pPr latinLnBrk="1"/>
            <a:r>
              <a:rPr lang="en-US" dirty="0" smtClean="0"/>
              <a:t>Still</a:t>
            </a:r>
            <a:r>
              <a:rPr lang="en-US" dirty="0"/>
              <a:t>, there are some SOEs in energy, transportation and utilities sectors that may be offered on the stock exchange but this requires thorough preparation and strong political </a:t>
            </a:r>
            <a:r>
              <a:rPr lang="en-US" dirty="0" smtClean="0"/>
              <a:t>will</a:t>
            </a:r>
            <a:endParaRPr lang="en-US" dirty="0"/>
          </a:p>
          <a:p>
            <a:pPr marL="0" indent="0" latinLnBrk="1">
              <a:buNone/>
            </a:pPr>
            <a:r>
              <a:rPr lang="en-US" dirty="0"/>
              <a:t> </a:t>
            </a:r>
          </a:p>
          <a:p>
            <a:endParaRPr lang="en-US" dirty="0"/>
          </a:p>
        </p:txBody>
      </p:sp>
    </p:spTree>
    <p:extLst>
      <p:ext uri="{BB962C8B-B14F-4D97-AF65-F5344CB8AC3E}">
        <p14:creationId xmlns:p14="http://schemas.microsoft.com/office/powerpoint/2010/main" val="404863006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331" y="274638"/>
            <a:ext cx="8483844" cy="1143000"/>
          </a:xfrm>
        </p:spPr>
        <p:txBody>
          <a:bodyPr/>
          <a:lstStyle/>
          <a:p>
            <a:r>
              <a:rPr lang="en-US" b="1" dirty="0" smtClean="0"/>
              <a:t>MARKET CAPITALISATION </a:t>
            </a:r>
            <a:r>
              <a:rPr lang="en-US" sz="1800" b="1" dirty="0" smtClean="0"/>
              <a:t>(by Segments of BSE Market, in Mill.BGN)</a:t>
            </a:r>
            <a:endParaRPr lang="bg-BG" sz="1800" b="1" dirty="0"/>
          </a:p>
        </p:txBody>
      </p:sp>
      <p:graphicFrame>
        <p:nvGraphicFramePr>
          <p:cNvPr id="4" name="Content Placeholder 3"/>
          <p:cNvGraphicFramePr>
            <a:graphicFrameLocks noGrp="1"/>
          </p:cNvGraphicFramePr>
          <p:nvPr>
            <p:ph idx="1"/>
          </p:nvPr>
        </p:nvGraphicFramePr>
        <p:xfrm>
          <a:off x="455613" y="1600200"/>
          <a:ext cx="8226425"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883016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2" y="274638"/>
            <a:ext cx="8668483" cy="1143000"/>
          </a:xfrm>
        </p:spPr>
        <p:txBody>
          <a:bodyPr/>
          <a:lstStyle/>
          <a:p>
            <a:r>
              <a:rPr lang="en-US" dirty="0" smtClean="0"/>
              <a:t>The Premium Equities Segment</a:t>
            </a:r>
            <a:endParaRPr lang="bg-BG" dirty="0"/>
          </a:p>
        </p:txBody>
      </p:sp>
      <p:graphicFrame>
        <p:nvGraphicFramePr>
          <p:cNvPr id="4" name="Content Placeholder 3"/>
          <p:cNvGraphicFramePr>
            <a:graphicFrameLocks noGrp="1"/>
          </p:cNvGraphicFramePr>
          <p:nvPr>
            <p:ph idx="1"/>
          </p:nvPr>
        </p:nvGraphicFramePr>
        <p:xfrm>
          <a:off x="455613" y="1600200"/>
          <a:ext cx="8226425"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844406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303213"/>
            <a:ext cx="8226425" cy="1143000"/>
          </a:xfrm>
        </p:spPr>
        <p:txBody>
          <a:bodyPr>
            <a:normAutofit fontScale="90000"/>
          </a:bodyPr>
          <a:lstStyle/>
          <a:p>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1800" b="1" dirty="0"/>
              <a:t/>
            </a:r>
            <a:br>
              <a:rPr lang="en-US" sz="1800" b="1" dirty="0"/>
            </a:br>
            <a:r>
              <a:rPr lang="bg-BG" dirty="0"/>
              <a:t/>
            </a:r>
            <a:br>
              <a:rPr lang="bg-BG" dirty="0"/>
            </a:br>
            <a:r>
              <a:rPr lang="bg-BG" sz="2000" b="1" dirty="0">
                <a:solidFill>
                  <a:srgbClr val="000000"/>
                </a:solidFill>
              </a:rPr>
              <a:t>Listed </a:t>
            </a:r>
            <a:r>
              <a:rPr lang="bg-BG" sz="2000" b="1" dirty="0" smtClean="0">
                <a:solidFill>
                  <a:srgbClr val="000000"/>
                </a:solidFill>
              </a:rPr>
              <a:t>securities (</a:t>
            </a:r>
            <a:r>
              <a:rPr lang="en-US" sz="2000" b="1" dirty="0" smtClean="0">
                <a:solidFill>
                  <a:srgbClr val="000000"/>
                </a:solidFill>
              </a:rPr>
              <a:t>L</a:t>
            </a:r>
            <a:r>
              <a:rPr lang="bg-BG" sz="2000" b="1" dirty="0" smtClean="0">
                <a:solidFill>
                  <a:srgbClr val="000000"/>
                </a:solidFill>
              </a:rPr>
              <a:t>isted </a:t>
            </a:r>
            <a:r>
              <a:rPr lang="en-US" sz="2000" b="1" dirty="0" smtClean="0">
                <a:solidFill>
                  <a:srgbClr val="000000"/>
                </a:solidFill>
              </a:rPr>
              <a:t>by domestic </a:t>
            </a:r>
            <a:r>
              <a:rPr lang="bg-BG" sz="2000" b="1" dirty="0">
                <a:solidFill>
                  <a:srgbClr val="000000"/>
                </a:solidFill>
              </a:rPr>
              <a:t>companies in case of </a:t>
            </a:r>
            <a:r>
              <a:rPr lang="en-US" sz="2000" b="1" dirty="0">
                <a:solidFill>
                  <a:srgbClr val="000000"/>
                </a:solidFill>
              </a:rPr>
              <a:t>e</a:t>
            </a:r>
            <a:r>
              <a:rPr lang="bg-BG" sz="2000" b="1" dirty="0" smtClean="0">
                <a:solidFill>
                  <a:srgbClr val="000000"/>
                </a:solidFill>
              </a:rPr>
              <a:t>quity</a:t>
            </a:r>
            <a:r>
              <a:rPr lang="bg-BG" sz="2000" b="1" dirty="0">
                <a:solidFill>
                  <a:srgbClr val="000000"/>
                </a:solidFill>
              </a:rPr>
              <a:t>) </a:t>
            </a:r>
            <a:r>
              <a:rPr lang="en-US" sz="2000" b="1" dirty="0" smtClean="0">
                <a:solidFill>
                  <a:srgbClr val="000000"/>
                </a:solidFill>
              </a:rPr>
              <a:t/>
            </a:r>
            <a:br>
              <a:rPr lang="en-US" sz="2000" b="1" dirty="0" smtClean="0">
                <a:solidFill>
                  <a:srgbClr val="000000"/>
                </a:solidFill>
              </a:rPr>
            </a:br>
            <a:r>
              <a:rPr lang="en-US" sz="2000" b="1" dirty="0" smtClean="0">
                <a:solidFill>
                  <a:srgbClr val="000000"/>
                </a:solidFill>
              </a:rPr>
              <a:t>at </a:t>
            </a:r>
            <a:r>
              <a:rPr lang="en-US" sz="2000" b="1" dirty="0">
                <a:solidFill>
                  <a:srgbClr val="000000"/>
                </a:solidFill>
              </a:rPr>
              <a:t>the </a:t>
            </a:r>
            <a:r>
              <a:rPr lang="bg-BG" sz="2000" b="1" dirty="0">
                <a:solidFill>
                  <a:srgbClr val="000000"/>
                </a:solidFill>
              </a:rPr>
              <a:t>Bulgarian Stock Exchange </a:t>
            </a:r>
            <a:r>
              <a:rPr lang="en-US" sz="2000" b="1" dirty="0">
                <a:solidFill>
                  <a:srgbClr val="000000"/>
                </a:solidFill>
              </a:rPr>
              <a:t>in </a:t>
            </a:r>
            <a:r>
              <a:rPr lang="en-US" sz="2000" b="1" dirty="0" smtClean="0">
                <a:solidFill>
                  <a:srgbClr val="000000"/>
                </a:solidFill>
              </a:rPr>
              <a:t>2008-2015 </a:t>
            </a:r>
            <a:br>
              <a:rPr lang="en-US" sz="2000" b="1" dirty="0" smtClean="0">
                <a:solidFill>
                  <a:srgbClr val="000000"/>
                </a:solidFill>
              </a:rPr>
            </a:br>
            <a:r>
              <a:rPr lang="en-US" sz="2000" b="1" dirty="0">
                <a:solidFill>
                  <a:srgbClr val="000000"/>
                </a:solidFill>
              </a:rPr>
              <a:t> </a:t>
            </a:r>
            <a:r>
              <a:rPr lang="en-US" sz="2000" b="1" dirty="0" smtClean="0">
                <a:solidFill>
                  <a:srgbClr val="000000"/>
                </a:solidFill>
              </a:rPr>
              <a:t>                                                                           (</a:t>
            </a:r>
            <a:r>
              <a:rPr lang="bg-BG" sz="2000" b="1" dirty="0">
                <a:solidFill>
                  <a:srgbClr val="000000"/>
                </a:solidFill>
              </a:rPr>
              <a:t>Quantity</a:t>
            </a:r>
            <a:r>
              <a:rPr lang="en-US" sz="2000" b="1" dirty="0">
                <a:solidFill>
                  <a:srgbClr val="000000"/>
                </a:solidFill>
              </a:rPr>
              <a:t> in millions BGN</a:t>
            </a:r>
            <a:r>
              <a:rPr lang="en-US" sz="1400" b="1" dirty="0">
                <a:solidFill>
                  <a:srgbClr val="000000"/>
                </a:solidFill>
              </a:rPr>
              <a:t>)</a:t>
            </a:r>
            <a:endParaRPr lang="bg-BG"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925899" y="1658319"/>
            <a:ext cx="6336000" cy="405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15486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577" y="274638"/>
            <a:ext cx="8536598" cy="1143000"/>
          </a:xfrm>
        </p:spPr>
        <p:txBody>
          <a:bodyPr/>
          <a:lstStyle/>
          <a:p>
            <a:r>
              <a:rPr lang="en-US" sz="2400" dirty="0" smtClean="0"/>
              <a:t>Trade </a:t>
            </a:r>
            <a:r>
              <a:rPr lang="en-US" sz="2400" dirty="0"/>
              <a:t>with  Securities at the Bulgarian Stock Exchange </a:t>
            </a:r>
            <a:r>
              <a:rPr lang="en-US" sz="1800" dirty="0" smtClean="0"/>
              <a:t/>
            </a:r>
            <a:br>
              <a:rPr lang="en-US" sz="1800" dirty="0" smtClean="0"/>
            </a:br>
            <a:r>
              <a:rPr lang="en-US" sz="1400" dirty="0" smtClean="0"/>
              <a:t>(</a:t>
            </a:r>
            <a:r>
              <a:rPr lang="en-US" sz="1400" dirty="0"/>
              <a:t>Total trade with, Debt securities, equities and other </a:t>
            </a:r>
            <a:r>
              <a:rPr lang="en-US" sz="1400" dirty="0" smtClean="0"/>
              <a:t>securities)</a:t>
            </a:r>
            <a:br>
              <a:rPr lang="en-US" sz="1400" dirty="0" smtClean="0"/>
            </a:br>
            <a:r>
              <a:rPr lang="en-US" sz="1400" dirty="0"/>
              <a:t> </a:t>
            </a:r>
            <a:r>
              <a:rPr lang="en-US" sz="1400" dirty="0" smtClean="0"/>
              <a:t>                                                                                    </a:t>
            </a:r>
            <a:r>
              <a:rPr lang="en-US" sz="1400" dirty="0"/>
              <a:t>in Millions of Euro)</a:t>
            </a:r>
            <a:endParaRPr lang="bg-BG" sz="1400" dirty="0"/>
          </a:p>
        </p:txBody>
      </p:sp>
      <p:sp>
        <p:nvSpPr>
          <p:cNvPr id="3" name="Content Placeholder 2"/>
          <p:cNvSpPr>
            <a:spLocks noGrp="1"/>
          </p:cNvSpPr>
          <p:nvPr>
            <p:ph idx="1"/>
          </p:nvPr>
        </p:nvSpPr>
        <p:spPr/>
        <p:txBody>
          <a:bodyPr/>
          <a:lstStyle/>
          <a:p>
            <a:pPr marL="0" indent="0">
              <a:buNone/>
            </a:pPr>
            <a:r>
              <a:rPr lang="en-US" dirty="0"/>
              <a:t>	</a:t>
            </a:r>
            <a:endParaRPr lang="bg-BG"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5140" y="1447800"/>
            <a:ext cx="6192000" cy="3951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08034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123" y="274638"/>
            <a:ext cx="8475052" cy="1143000"/>
          </a:xfrm>
        </p:spPr>
        <p:txBody>
          <a:bodyPr>
            <a:normAutofit fontScale="90000"/>
          </a:bodyPr>
          <a:lstStyle/>
          <a:p>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bg-BG" dirty="0"/>
              <a:t/>
            </a:r>
            <a:br>
              <a:rPr lang="bg-BG" dirty="0"/>
            </a:br>
            <a:r>
              <a:rPr lang="en-US" sz="2400" b="1" dirty="0" smtClean="0"/>
              <a:t>Number of </a:t>
            </a:r>
            <a:r>
              <a:rPr lang="bg-BG" sz="2400" b="1" dirty="0" smtClean="0"/>
              <a:t>participants </a:t>
            </a:r>
            <a:r>
              <a:rPr lang="en-US" sz="2400" b="1" dirty="0" smtClean="0"/>
              <a:t>at </a:t>
            </a:r>
            <a:r>
              <a:rPr lang="en-US" sz="2400" b="1" dirty="0"/>
              <a:t>the Bulgarian Stock </a:t>
            </a:r>
            <a:r>
              <a:rPr lang="en-US" sz="2400" b="1" dirty="0" smtClean="0"/>
              <a:t>Exchange</a:t>
            </a:r>
            <a:r>
              <a:rPr lang="bg-BG" sz="2400" b="1" dirty="0" smtClean="0"/>
              <a:t> </a:t>
            </a:r>
            <a:r>
              <a:rPr lang="en-US" sz="2400" b="1" dirty="0" smtClean="0"/>
              <a:t>in 2007-2016 (in Number)</a:t>
            </a:r>
            <a:endParaRPr lang="bg-BG" sz="2400" b="1"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697316" y="1777383"/>
            <a:ext cx="6205769"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84927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334375" cy="1143000"/>
          </a:xfrm>
        </p:spPr>
        <p:txBody>
          <a:bodyPr>
            <a:normAutofit/>
          </a:bodyPr>
          <a:lstStyle/>
          <a:p>
            <a:r>
              <a:rPr lang="en-US" sz="2400" b="1" dirty="0" smtClean="0"/>
              <a:t>INDICES of the Bulgarian Stock Exchange</a:t>
            </a:r>
            <a:br>
              <a:rPr lang="en-US" sz="2400" b="1" dirty="0" smtClean="0"/>
            </a:br>
            <a:r>
              <a:rPr lang="en-US" sz="2400" b="1" dirty="0" smtClean="0"/>
              <a:t>(in %, annual change) </a:t>
            </a:r>
            <a:endParaRPr lang="bg-BG" sz="2400" b="1" dirty="0"/>
          </a:p>
        </p:txBody>
      </p:sp>
      <p:graphicFrame>
        <p:nvGraphicFramePr>
          <p:cNvPr id="8" name="Content Placeholder 7"/>
          <p:cNvGraphicFramePr>
            <a:graphicFrameLocks noGrp="1"/>
          </p:cNvGraphicFramePr>
          <p:nvPr>
            <p:ph idx="1"/>
            <p:extLst/>
          </p:nvPr>
        </p:nvGraphicFramePr>
        <p:xfrm>
          <a:off x="1031081" y="1752600"/>
          <a:ext cx="6516000" cy="4067999"/>
        </p:xfrm>
        <a:graphic>
          <a:graphicData uri="http://schemas.openxmlformats.org/drawingml/2006/table">
            <a:tbl>
              <a:tblPr>
                <a:tableStyleId>{5C22544A-7EE6-4342-B048-85BDC9FD1C3A}</a:tableStyleId>
              </a:tblPr>
              <a:tblGrid>
                <a:gridCol w="1364189">
                  <a:extLst>
                    <a:ext uri="{9D8B030D-6E8A-4147-A177-3AD203B41FA5}">
                      <a16:colId xmlns="" xmlns:a16="http://schemas.microsoft.com/office/drawing/2014/main" val="20000"/>
                    </a:ext>
                  </a:extLst>
                </a:gridCol>
                <a:gridCol w="1845663">
                  <a:extLst>
                    <a:ext uri="{9D8B030D-6E8A-4147-A177-3AD203B41FA5}">
                      <a16:colId xmlns="" xmlns:a16="http://schemas.microsoft.com/office/drawing/2014/main" val="20001"/>
                    </a:ext>
                  </a:extLst>
                </a:gridCol>
                <a:gridCol w="1909873">
                  <a:extLst>
                    <a:ext uri="{9D8B030D-6E8A-4147-A177-3AD203B41FA5}">
                      <a16:colId xmlns="" xmlns:a16="http://schemas.microsoft.com/office/drawing/2014/main" val="20002"/>
                    </a:ext>
                  </a:extLst>
                </a:gridCol>
                <a:gridCol w="1396275">
                  <a:extLst>
                    <a:ext uri="{9D8B030D-6E8A-4147-A177-3AD203B41FA5}">
                      <a16:colId xmlns="" xmlns:a16="http://schemas.microsoft.com/office/drawing/2014/main" val="20003"/>
                    </a:ext>
                  </a:extLst>
                </a:gridCol>
              </a:tblGrid>
              <a:tr h="1219826">
                <a:tc>
                  <a:txBody>
                    <a:bodyPr/>
                    <a:lstStyle/>
                    <a:p>
                      <a:pPr algn="ctr" fontAlgn="b"/>
                      <a:r>
                        <a:rPr lang="en-US" sz="1800" b="1" u="none" strike="noStrike" dirty="0">
                          <a:effectLst/>
                          <a:latin typeface="+mn-lt"/>
                        </a:rPr>
                        <a:t>Index</a:t>
                      </a:r>
                      <a:endParaRPr lang="en-US" sz="1800" b="1" i="0" u="none" strike="noStrike" dirty="0">
                        <a:effectLst/>
                        <a:latin typeface="+mn-lt"/>
                      </a:endParaRPr>
                    </a:p>
                  </a:txBody>
                  <a:tcPr marL="9525" marR="9525" marT="9525" marB="0" anchor="b"/>
                </a:tc>
                <a:tc>
                  <a:txBody>
                    <a:bodyPr/>
                    <a:lstStyle/>
                    <a:p>
                      <a:pPr algn="ctr" fontAlgn="b"/>
                      <a:r>
                        <a:rPr lang="en-US" sz="1800" b="1" u="none" strike="noStrike" dirty="0">
                          <a:effectLst/>
                          <a:latin typeface="+mn-lt"/>
                        </a:rPr>
                        <a:t>31.Dec.15</a:t>
                      </a:r>
                      <a:endParaRPr lang="en-US" sz="1800" b="1" i="0" u="none" strike="noStrike" dirty="0">
                        <a:effectLst/>
                        <a:latin typeface="+mn-lt"/>
                      </a:endParaRPr>
                    </a:p>
                  </a:txBody>
                  <a:tcPr marL="9525" marR="9525" marT="9525" marB="0" anchor="b"/>
                </a:tc>
                <a:tc>
                  <a:txBody>
                    <a:bodyPr/>
                    <a:lstStyle/>
                    <a:p>
                      <a:pPr algn="ctr" fontAlgn="b"/>
                      <a:r>
                        <a:rPr lang="en-US" sz="1800" b="1" u="none" strike="noStrike" dirty="0">
                          <a:effectLst/>
                          <a:latin typeface="+mn-lt"/>
                        </a:rPr>
                        <a:t>31.Dec.14</a:t>
                      </a:r>
                      <a:endParaRPr lang="en-US" sz="1800" b="1" i="0" u="none" strike="noStrike" dirty="0">
                        <a:effectLst/>
                        <a:latin typeface="+mn-lt"/>
                      </a:endParaRPr>
                    </a:p>
                  </a:txBody>
                  <a:tcPr marL="9525" marR="9525" marT="9525" marB="0" anchor="b"/>
                </a:tc>
                <a:tc>
                  <a:txBody>
                    <a:bodyPr/>
                    <a:lstStyle/>
                    <a:p>
                      <a:pPr algn="ctr" fontAlgn="b"/>
                      <a:r>
                        <a:rPr lang="en-US" sz="1800" b="1" u="none" strike="noStrike" dirty="0">
                          <a:effectLst/>
                          <a:latin typeface="+mn-lt"/>
                        </a:rPr>
                        <a:t>Change</a:t>
                      </a:r>
                      <a:endParaRPr lang="en-US" sz="1800" b="1" i="0" u="none" strike="noStrike" dirty="0">
                        <a:effectLst/>
                        <a:latin typeface="+mn-lt"/>
                      </a:endParaRPr>
                    </a:p>
                  </a:txBody>
                  <a:tcPr marL="9525" marR="9525" marT="9525" marB="0" anchor="b"/>
                </a:tc>
                <a:extLst>
                  <a:ext uri="{0D108BD9-81ED-4DB2-BD59-A6C34878D82A}">
                    <a16:rowId xmlns="" xmlns:a16="http://schemas.microsoft.com/office/drawing/2014/main" val="10000"/>
                  </a:ext>
                </a:extLst>
              </a:tr>
              <a:tr h="528527">
                <a:tc>
                  <a:txBody>
                    <a:bodyPr/>
                    <a:lstStyle/>
                    <a:p>
                      <a:pPr algn="ctr" fontAlgn="b"/>
                      <a:r>
                        <a:rPr lang="en-US" sz="1800" b="1" u="none" strike="noStrike" dirty="0">
                          <a:effectLst/>
                          <a:latin typeface="+mn-lt"/>
                        </a:rPr>
                        <a:t>SOFIX</a:t>
                      </a:r>
                      <a:endParaRPr lang="en-US" sz="1800" b="1" i="0" u="none" strike="noStrike" dirty="0">
                        <a:effectLst/>
                        <a:latin typeface="+mn-lt"/>
                      </a:endParaRPr>
                    </a:p>
                  </a:txBody>
                  <a:tcPr marL="9525" marR="9525" marT="9525" marB="0" anchor="b"/>
                </a:tc>
                <a:tc>
                  <a:txBody>
                    <a:bodyPr/>
                    <a:lstStyle/>
                    <a:p>
                      <a:pPr algn="ctr" fontAlgn="b"/>
                      <a:r>
                        <a:rPr lang="bg-BG" sz="1800" b="1" u="none" strike="noStrike" dirty="0">
                          <a:effectLst/>
                          <a:latin typeface="+mn-lt"/>
                        </a:rPr>
                        <a:t>460.90</a:t>
                      </a:r>
                      <a:endParaRPr lang="bg-BG" sz="1800" b="1" i="0" u="none" strike="noStrike" dirty="0">
                        <a:effectLst/>
                        <a:latin typeface="+mn-lt"/>
                      </a:endParaRPr>
                    </a:p>
                  </a:txBody>
                  <a:tcPr marL="9525" marR="9525" marT="9525" marB="0" anchor="b"/>
                </a:tc>
                <a:tc>
                  <a:txBody>
                    <a:bodyPr/>
                    <a:lstStyle/>
                    <a:p>
                      <a:pPr algn="ctr" fontAlgn="b"/>
                      <a:r>
                        <a:rPr lang="bg-BG" sz="1800" b="1" u="none" strike="noStrike" dirty="0">
                          <a:effectLst/>
                          <a:latin typeface="+mn-lt"/>
                        </a:rPr>
                        <a:t>522.10</a:t>
                      </a:r>
                      <a:endParaRPr lang="bg-BG" sz="1800" b="1" i="0" u="none" strike="noStrike" dirty="0">
                        <a:effectLst/>
                        <a:latin typeface="+mn-lt"/>
                      </a:endParaRPr>
                    </a:p>
                  </a:txBody>
                  <a:tcPr marL="9525" marR="9525" marT="9525" marB="0" anchor="b"/>
                </a:tc>
                <a:tc>
                  <a:txBody>
                    <a:bodyPr/>
                    <a:lstStyle/>
                    <a:p>
                      <a:pPr algn="ctr" fontAlgn="b"/>
                      <a:r>
                        <a:rPr lang="bg-BG" sz="1800" b="1" u="none" strike="noStrike" dirty="0">
                          <a:effectLst/>
                          <a:latin typeface="+mn-lt"/>
                        </a:rPr>
                        <a:t>-11.72%</a:t>
                      </a:r>
                      <a:endParaRPr lang="bg-BG" sz="1800" b="1" i="0" u="none" strike="noStrike" dirty="0">
                        <a:effectLst/>
                        <a:latin typeface="+mn-lt"/>
                      </a:endParaRPr>
                    </a:p>
                  </a:txBody>
                  <a:tcPr marL="9525" marR="9525" marT="9525" marB="0" anchor="b"/>
                </a:tc>
                <a:extLst>
                  <a:ext uri="{0D108BD9-81ED-4DB2-BD59-A6C34878D82A}">
                    <a16:rowId xmlns="" xmlns:a16="http://schemas.microsoft.com/office/drawing/2014/main" val="10001"/>
                  </a:ext>
                </a:extLst>
              </a:tr>
              <a:tr h="528527">
                <a:tc>
                  <a:txBody>
                    <a:bodyPr/>
                    <a:lstStyle/>
                    <a:p>
                      <a:pPr algn="ctr" fontAlgn="b"/>
                      <a:r>
                        <a:rPr lang="en-US" sz="1800" b="1" u="none" strike="noStrike" dirty="0">
                          <a:effectLst/>
                          <a:latin typeface="+mn-lt"/>
                        </a:rPr>
                        <a:t>BGBX 40</a:t>
                      </a:r>
                      <a:endParaRPr lang="en-US" sz="1800" b="1" i="0" u="none" strike="noStrike" dirty="0">
                        <a:effectLst/>
                        <a:latin typeface="+mn-lt"/>
                      </a:endParaRPr>
                    </a:p>
                  </a:txBody>
                  <a:tcPr marL="9525" marR="9525" marT="9525" marB="0" anchor="b"/>
                </a:tc>
                <a:tc>
                  <a:txBody>
                    <a:bodyPr/>
                    <a:lstStyle/>
                    <a:p>
                      <a:pPr algn="ctr" fontAlgn="b"/>
                      <a:r>
                        <a:rPr lang="bg-BG" sz="1800" b="1" u="none" strike="noStrike" dirty="0">
                          <a:effectLst/>
                          <a:latin typeface="+mn-lt"/>
                        </a:rPr>
                        <a:t>92.82</a:t>
                      </a:r>
                      <a:endParaRPr lang="bg-BG" sz="1800" b="1" i="0" u="none" strike="noStrike" dirty="0">
                        <a:effectLst/>
                        <a:latin typeface="+mn-lt"/>
                      </a:endParaRPr>
                    </a:p>
                  </a:txBody>
                  <a:tcPr marL="9525" marR="9525" marT="9525" marB="0" anchor="b"/>
                </a:tc>
                <a:tc>
                  <a:txBody>
                    <a:bodyPr/>
                    <a:lstStyle/>
                    <a:p>
                      <a:pPr algn="ctr" fontAlgn="b"/>
                      <a:r>
                        <a:rPr lang="bg-BG" sz="1800" b="1" u="none" strike="noStrike" dirty="0">
                          <a:effectLst/>
                          <a:latin typeface="+mn-lt"/>
                        </a:rPr>
                        <a:t>104.61</a:t>
                      </a:r>
                      <a:endParaRPr lang="bg-BG" sz="1800" b="1" i="0" u="none" strike="noStrike" dirty="0">
                        <a:effectLst/>
                        <a:latin typeface="+mn-lt"/>
                      </a:endParaRPr>
                    </a:p>
                  </a:txBody>
                  <a:tcPr marL="9525" marR="9525" marT="9525" marB="0" anchor="b"/>
                </a:tc>
                <a:tc>
                  <a:txBody>
                    <a:bodyPr/>
                    <a:lstStyle/>
                    <a:p>
                      <a:pPr algn="ctr" fontAlgn="b"/>
                      <a:r>
                        <a:rPr lang="bg-BG" sz="1800" b="1" u="none" strike="noStrike" dirty="0">
                          <a:effectLst/>
                          <a:latin typeface="+mn-lt"/>
                        </a:rPr>
                        <a:t>-11.27%</a:t>
                      </a:r>
                      <a:endParaRPr lang="bg-BG" sz="1800" b="1" i="0" u="none" strike="noStrike" dirty="0">
                        <a:effectLst/>
                        <a:latin typeface="+mn-lt"/>
                      </a:endParaRPr>
                    </a:p>
                  </a:txBody>
                  <a:tcPr marL="9525" marR="9525" marT="9525" marB="0" anchor="b"/>
                </a:tc>
                <a:extLst>
                  <a:ext uri="{0D108BD9-81ED-4DB2-BD59-A6C34878D82A}">
                    <a16:rowId xmlns="" xmlns:a16="http://schemas.microsoft.com/office/drawing/2014/main" val="10002"/>
                  </a:ext>
                </a:extLst>
              </a:tr>
              <a:tr h="719384">
                <a:tc>
                  <a:txBody>
                    <a:bodyPr/>
                    <a:lstStyle/>
                    <a:p>
                      <a:pPr algn="ctr" fontAlgn="b"/>
                      <a:r>
                        <a:rPr lang="en-US" sz="1800" b="1" u="none" strike="noStrike" dirty="0">
                          <a:effectLst/>
                          <a:latin typeface="+mn-lt"/>
                        </a:rPr>
                        <a:t>BG TR30</a:t>
                      </a:r>
                      <a:endParaRPr lang="en-US" sz="1800" b="1" i="0" u="none" strike="noStrike" dirty="0">
                        <a:effectLst/>
                        <a:latin typeface="+mn-lt"/>
                      </a:endParaRPr>
                    </a:p>
                  </a:txBody>
                  <a:tcPr marL="9525" marR="9525" marT="9525" marB="0" anchor="b"/>
                </a:tc>
                <a:tc>
                  <a:txBody>
                    <a:bodyPr/>
                    <a:lstStyle/>
                    <a:p>
                      <a:pPr algn="ctr" fontAlgn="b"/>
                      <a:r>
                        <a:rPr lang="bg-BG" sz="1800" b="1" u="none" strike="noStrike" dirty="0">
                          <a:effectLst/>
                          <a:latin typeface="+mn-lt"/>
                        </a:rPr>
                        <a:t>383.82</a:t>
                      </a:r>
                      <a:endParaRPr lang="bg-BG" sz="1800" b="1" i="0" u="none" strike="noStrike" dirty="0">
                        <a:effectLst/>
                        <a:latin typeface="+mn-lt"/>
                      </a:endParaRPr>
                    </a:p>
                  </a:txBody>
                  <a:tcPr marL="9525" marR="9525" marT="9525" marB="0" anchor="b"/>
                </a:tc>
                <a:tc>
                  <a:txBody>
                    <a:bodyPr/>
                    <a:lstStyle/>
                    <a:p>
                      <a:pPr algn="ctr" fontAlgn="b"/>
                      <a:r>
                        <a:rPr lang="bg-BG" sz="1800" b="1" u="none" strike="noStrike" dirty="0">
                          <a:effectLst/>
                          <a:latin typeface="+mn-lt"/>
                        </a:rPr>
                        <a:t>407.50</a:t>
                      </a:r>
                      <a:endParaRPr lang="bg-BG" sz="1800" b="1" i="0" u="none" strike="noStrike" dirty="0">
                        <a:effectLst/>
                        <a:latin typeface="+mn-lt"/>
                      </a:endParaRPr>
                    </a:p>
                  </a:txBody>
                  <a:tcPr marL="9525" marR="9525" marT="9525" marB="0" anchor="b"/>
                </a:tc>
                <a:tc>
                  <a:txBody>
                    <a:bodyPr/>
                    <a:lstStyle/>
                    <a:p>
                      <a:pPr algn="ctr" fontAlgn="b"/>
                      <a:r>
                        <a:rPr lang="bg-BG" sz="1800" b="1" u="none" strike="noStrike" dirty="0">
                          <a:effectLst/>
                          <a:latin typeface="+mn-lt"/>
                        </a:rPr>
                        <a:t>-5.81%</a:t>
                      </a:r>
                      <a:endParaRPr lang="bg-BG" sz="1800" b="1" i="0" u="none" strike="noStrike" dirty="0">
                        <a:effectLst/>
                        <a:latin typeface="+mn-lt"/>
                      </a:endParaRPr>
                    </a:p>
                  </a:txBody>
                  <a:tcPr marL="9525" marR="9525" marT="9525" marB="0" anchor="b"/>
                </a:tc>
                <a:extLst>
                  <a:ext uri="{0D108BD9-81ED-4DB2-BD59-A6C34878D82A}">
                    <a16:rowId xmlns="" xmlns:a16="http://schemas.microsoft.com/office/drawing/2014/main" val="10003"/>
                  </a:ext>
                </a:extLst>
              </a:tr>
              <a:tr h="543208">
                <a:tc>
                  <a:txBody>
                    <a:bodyPr/>
                    <a:lstStyle/>
                    <a:p>
                      <a:pPr algn="ctr" fontAlgn="b"/>
                      <a:r>
                        <a:rPr lang="en-US" sz="1800" b="1" u="none" strike="noStrike" dirty="0">
                          <a:effectLst/>
                          <a:latin typeface="+mn-lt"/>
                        </a:rPr>
                        <a:t>BG REIT</a:t>
                      </a:r>
                      <a:endParaRPr lang="en-US" sz="1800" b="1" i="0" u="none" strike="noStrike" dirty="0">
                        <a:effectLst/>
                        <a:latin typeface="+mn-lt"/>
                      </a:endParaRPr>
                    </a:p>
                  </a:txBody>
                  <a:tcPr marL="9525" marR="9525" marT="9525" marB="0" anchor="b"/>
                </a:tc>
                <a:tc>
                  <a:txBody>
                    <a:bodyPr/>
                    <a:lstStyle/>
                    <a:p>
                      <a:pPr algn="ctr" fontAlgn="b"/>
                      <a:r>
                        <a:rPr lang="bg-BG" sz="1800" b="1" u="none" strike="noStrike" dirty="0">
                          <a:effectLst/>
                          <a:latin typeface="+mn-lt"/>
                        </a:rPr>
                        <a:t>97.03</a:t>
                      </a:r>
                      <a:endParaRPr lang="bg-BG" sz="1800" b="1" i="0" u="none" strike="noStrike" dirty="0">
                        <a:effectLst/>
                        <a:latin typeface="+mn-lt"/>
                      </a:endParaRPr>
                    </a:p>
                  </a:txBody>
                  <a:tcPr marL="9525" marR="9525" marT="9525" marB="0" anchor="b"/>
                </a:tc>
                <a:tc>
                  <a:txBody>
                    <a:bodyPr/>
                    <a:lstStyle/>
                    <a:p>
                      <a:pPr algn="ctr" fontAlgn="b"/>
                      <a:r>
                        <a:rPr lang="bg-BG" sz="1800" b="1" u="none" strike="noStrike" dirty="0">
                          <a:effectLst/>
                          <a:latin typeface="+mn-lt"/>
                        </a:rPr>
                        <a:t>98.75</a:t>
                      </a:r>
                      <a:endParaRPr lang="bg-BG" sz="1800" b="1" i="0" u="none" strike="noStrike" dirty="0">
                        <a:effectLst/>
                        <a:latin typeface="+mn-lt"/>
                      </a:endParaRPr>
                    </a:p>
                  </a:txBody>
                  <a:tcPr marL="9525" marR="9525" marT="9525" marB="0" anchor="b"/>
                </a:tc>
                <a:tc>
                  <a:txBody>
                    <a:bodyPr/>
                    <a:lstStyle/>
                    <a:p>
                      <a:pPr algn="ctr" fontAlgn="b"/>
                      <a:r>
                        <a:rPr lang="bg-BG" sz="1800" b="1" u="none" strike="noStrike" dirty="0">
                          <a:effectLst/>
                          <a:latin typeface="+mn-lt"/>
                        </a:rPr>
                        <a:t>-1.74%</a:t>
                      </a:r>
                      <a:endParaRPr lang="bg-BG" sz="1800" b="1" i="0" u="none" strike="noStrike" dirty="0">
                        <a:effectLst/>
                        <a:latin typeface="+mn-lt"/>
                      </a:endParaRPr>
                    </a:p>
                  </a:txBody>
                  <a:tcPr marL="9525" marR="9525" marT="9525" marB="0" anchor="b"/>
                </a:tc>
                <a:extLst>
                  <a:ext uri="{0D108BD9-81ED-4DB2-BD59-A6C34878D82A}">
                    <a16:rowId xmlns="" xmlns:a16="http://schemas.microsoft.com/office/drawing/2014/main" val="10004"/>
                  </a:ext>
                </a:extLst>
              </a:tr>
              <a:tr h="528527">
                <a:tc>
                  <a:txBody>
                    <a:bodyPr/>
                    <a:lstStyle/>
                    <a:p>
                      <a:pPr algn="l" fontAlgn="b"/>
                      <a:endParaRPr lang="bg-BG" sz="1800" b="1" i="0" u="none" strike="noStrike" dirty="0">
                        <a:effectLst/>
                        <a:latin typeface="+mn-lt"/>
                      </a:endParaRPr>
                    </a:p>
                  </a:txBody>
                  <a:tcPr marL="9525" marR="9525" marT="9525" marB="0" anchor="b"/>
                </a:tc>
                <a:tc>
                  <a:txBody>
                    <a:bodyPr/>
                    <a:lstStyle/>
                    <a:p>
                      <a:pPr algn="l" fontAlgn="b"/>
                      <a:endParaRPr lang="bg-BG" sz="1800" b="1" i="0" u="none" strike="noStrike" dirty="0">
                        <a:effectLst/>
                        <a:latin typeface="+mn-lt"/>
                      </a:endParaRPr>
                    </a:p>
                  </a:txBody>
                  <a:tcPr marL="9525" marR="9525" marT="9525" marB="0" anchor="b"/>
                </a:tc>
                <a:tc>
                  <a:txBody>
                    <a:bodyPr/>
                    <a:lstStyle/>
                    <a:p>
                      <a:pPr algn="l" fontAlgn="b"/>
                      <a:endParaRPr lang="bg-BG" sz="1800" b="1" i="0" u="none" strike="noStrike" dirty="0">
                        <a:effectLst/>
                        <a:latin typeface="+mn-lt"/>
                      </a:endParaRPr>
                    </a:p>
                  </a:txBody>
                  <a:tcPr marL="9525" marR="9525" marT="9525" marB="0" anchor="b"/>
                </a:tc>
                <a:tc>
                  <a:txBody>
                    <a:bodyPr/>
                    <a:lstStyle/>
                    <a:p>
                      <a:pPr algn="l" fontAlgn="b"/>
                      <a:endParaRPr lang="bg-BG" sz="1800" b="1" i="0" u="none" strike="noStrike" dirty="0">
                        <a:effectLst/>
                        <a:latin typeface="+mn-lt"/>
                      </a:endParaRPr>
                    </a:p>
                  </a:txBody>
                  <a:tcPr marL="9525" marR="9525" marT="9525" marB="0" anchor="b"/>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48676361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644" y="2585258"/>
            <a:ext cx="8338532" cy="3540905"/>
          </a:xfrm>
        </p:spPr>
        <p:txBody>
          <a:bodyPr/>
          <a:lstStyle/>
          <a:p>
            <a:pPr marL="0" indent="0">
              <a:buNone/>
            </a:pPr>
            <a:r>
              <a:rPr lang="en-US" sz="5000" dirty="0" smtClean="0"/>
              <a:t>Thank you for your attention</a:t>
            </a:r>
            <a:endParaRPr lang="bg-BG" sz="5000" dirty="0"/>
          </a:p>
        </p:txBody>
      </p:sp>
      <p:pic>
        <p:nvPicPr>
          <p:cNvPr id="6" name="Picture 5"/>
          <p:cNvPicPr>
            <a:picLocks noChangeAspect="1"/>
          </p:cNvPicPr>
          <p:nvPr/>
        </p:nvPicPr>
        <p:blipFill rotWithShape="1">
          <a:blip r:embed="rId2"/>
          <a:srcRect l="35771" t="31789" r="35077" b="24230"/>
          <a:stretch/>
        </p:blipFill>
        <p:spPr>
          <a:xfrm>
            <a:off x="4103442" y="1625599"/>
            <a:ext cx="1514562" cy="1117601"/>
          </a:xfrm>
          <a:prstGeom prst="rect">
            <a:avLst/>
          </a:prstGeom>
        </p:spPr>
      </p:pic>
      <p:pic>
        <p:nvPicPr>
          <p:cNvPr id="2050" name="Picture 2" descr="&amp;Rcy;&amp;iecy;&amp;zcy;&amp;ucy;&amp;lcy;&amp;tcy;&amp;acy;&amp;tcy; &amp;scy; &amp;icy;&amp;zcy;&amp;ocy;&amp;bcy;&amp;rcy;&amp;acy;&amp;zhcy;&amp;iecy;&amp;ncy;&amp;icy;&amp;ie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334" y="3639213"/>
            <a:ext cx="6153150" cy="20478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0534" y="59863"/>
            <a:ext cx="2640749" cy="1384926"/>
          </a:xfrm>
          <a:prstGeom prst="rect">
            <a:avLst/>
          </a:prstGeom>
        </p:spPr>
      </p:pic>
    </p:spTree>
    <p:extLst>
      <p:ext uri="{BB962C8B-B14F-4D97-AF65-F5344CB8AC3E}">
        <p14:creationId xmlns:p14="http://schemas.microsoft.com/office/powerpoint/2010/main" val="2438951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8" y="265845"/>
            <a:ext cx="5353783" cy="1143000"/>
          </a:xfrm>
        </p:spPr>
        <p:txBody>
          <a:bodyPr>
            <a:normAutofit fontScale="90000"/>
          </a:bodyPr>
          <a:lstStyle/>
          <a:p>
            <a:pPr algn="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Why revitalization </a:t>
            </a:r>
            <a:r>
              <a:rPr lang="en-US" sz="2800" dirty="0"/>
              <a:t>of capital </a:t>
            </a:r>
            <a:r>
              <a:rPr lang="en-US" sz="2800" dirty="0" smtClean="0"/>
              <a:t>market?</a:t>
            </a:r>
            <a:r>
              <a:rPr lang="en-US" sz="2800" dirty="0"/>
              <a:t/>
            </a:r>
            <a:br>
              <a:rPr lang="en-US" sz="2800" dirty="0"/>
            </a:br>
            <a:endParaRPr lang="en-US" sz="2800" dirty="0"/>
          </a:p>
        </p:txBody>
      </p:sp>
      <p:sp>
        <p:nvSpPr>
          <p:cNvPr id="3" name="Content Placeholder 2"/>
          <p:cNvSpPr>
            <a:spLocks noGrp="1"/>
          </p:cNvSpPr>
          <p:nvPr>
            <p:ph idx="1"/>
          </p:nvPr>
        </p:nvSpPr>
        <p:spPr>
          <a:xfrm>
            <a:off x="562708" y="1266092"/>
            <a:ext cx="8457467" cy="4860071"/>
          </a:xfrm>
        </p:spPr>
        <p:txBody>
          <a:bodyPr>
            <a:normAutofit/>
          </a:bodyPr>
          <a:lstStyle/>
          <a:p>
            <a:pPr lvl="0"/>
            <a:r>
              <a:rPr lang="en-US" dirty="0" smtClean="0"/>
              <a:t>The project will have a strong development impact: greater cooperation between Bulgarian and Korean stock exchanges; Possible increase of FDI between the countries.</a:t>
            </a:r>
            <a:r>
              <a:rPr lang="bg-BG" dirty="0" smtClean="0"/>
              <a:t> </a:t>
            </a:r>
            <a:endParaRPr lang="en-US" dirty="0"/>
          </a:p>
          <a:p>
            <a:r>
              <a:rPr lang="en-US" dirty="0" smtClean="0"/>
              <a:t>Strengthening the capital market is one of the policy priorities </a:t>
            </a:r>
            <a:endParaRPr lang="en-US" dirty="0"/>
          </a:p>
          <a:p>
            <a:pPr lvl="0"/>
            <a:r>
              <a:rPr lang="en-US" dirty="0" smtClean="0"/>
              <a:t>While the capital market is tightly regulated by EU regulations new changes in the legal framework expected this year aiming at further development of the market</a:t>
            </a:r>
            <a:r>
              <a:rPr lang="bg-BG" dirty="0" smtClean="0"/>
              <a:t>. </a:t>
            </a:r>
            <a:endParaRPr lang="en-US" dirty="0"/>
          </a:p>
          <a:p>
            <a:pPr marL="0" indent="0">
              <a:buNone/>
            </a:pPr>
            <a:r>
              <a:rPr lang="bg-BG" dirty="0"/>
              <a:t> </a:t>
            </a:r>
            <a:endParaRPr lang="en-US" dirty="0"/>
          </a:p>
          <a:p>
            <a:endParaRPr lang="en-US" dirty="0"/>
          </a:p>
        </p:txBody>
      </p:sp>
    </p:spTree>
    <p:extLst>
      <p:ext uri="{BB962C8B-B14F-4D97-AF65-F5344CB8AC3E}">
        <p14:creationId xmlns:p14="http://schemas.microsoft.com/office/powerpoint/2010/main" val="12666274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423" y="274638"/>
            <a:ext cx="8360752" cy="1143000"/>
          </a:xfrm>
        </p:spPr>
        <p:txBody>
          <a:bodyPr/>
          <a:lstStyle/>
          <a:p>
            <a:r>
              <a:rPr lang="en-US" sz="2800" dirty="0"/>
              <a:t>Three </a:t>
            </a:r>
            <a:r>
              <a:rPr lang="en-US" sz="2800" dirty="0" smtClean="0"/>
              <a:t>sectorial topics</a:t>
            </a:r>
            <a:r>
              <a:rPr lang="en-US" dirty="0"/>
              <a:t/>
            </a:r>
            <a:br>
              <a:rPr lang="en-US" dirty="0"/>
            </a:br>
            <a:endParaRPr lang="en-US" dirty="0"/>
          </a:p>
        </p:txBody>
      </p:sp>
      <p:sp>
        <p:nvSpPr>
          <p:cNvPr id="3" name="Content Placeholder 2"/>
          <p:cNvSpPr>
            <a:spLocks noGrp="1"/>
          </p:cNvSpPr>
          <p:nvPr>
            <p:ph idx="1"/>
          </p:nvPr>
        </p:nvSpPr>
        <p:spPr>
          <a:xfrm>
            <a:off x="539262" y="1096108"/>
            <a:ext cx="8480913" cy="4525963"/>
          </a:xfrm>
        </p:spPr>
        <p:txBody>
          <a:bodyPr/>
          <a:lstStyle/>
          <a:p>
            <a:pPr marL="0" indent="0" latinLnBrk="1">
              <a:buNone/>
            </a:pPr>
            <a:r>
              <a:rPr lang="en-US" dirty="0"/>
              <a:t> </a:t>
            </a:r>
            <a:r>
              <a:rPr lang="en-US" b="1" dirty="0" smtClean="0"/>
              <a:t>Topic </a:t>
            </a:r>
            <a:r>
              <a:rPr lang="en-US" b="1" dirty="0"/>
              <a:t>One:</a:t>
            </a:r>
            <a:r>
              <a:rPr lang="en-US" dirty="0"/>
              <a:t> </a:t>
            </a:r>
            <a:endParaRPr lang="en-US" dirty="0" smtClean="0"/>
          </a:p>
          <a:p>
            <a:pPr latinLnBrk="1"/>
            <a:r>
              <a:rPr lang="en-US" dirty="0" smtClean="0"/>
              <a:t>Boosting </a:t>
            </a:r>
            <a:r>
              <a:rPr lang="en-US" dirty="0"/>
              <a:t>the dynamism of the capital market.</a:t>
            </a:r>
          </a:p>
          <a:p>
            <a:pPr lvl="0" latinLnBrk="1"/>
            <a:r>
              <a:rPr lang="en-US" dirty="0" smtClean="0"/>
              <a:t>Inducing </a:t>
            </a:r>
            <a:r>
              <a:rPr lang="en-US" dirty="0"/>
              <a:t>more promising companies to be listed; differentiated listing suitable for </a:t>
            </a:r>
            <a:r>
              <a:rPr lang="en-US" dirty="0" smtClean="0"/>
              <a:t>each </a:t>
            </a:r>
            <a:r>
              <a:rPr lang="en-US" dirty="0"/>
              <a:t>market, how to attract more promising companies to be listed</a:t>
            </a:r>
          </a:p>
          <a:p>
            <a:pPr lvl="0" latinLnBrk="1"/>
            <a:r>
              <a:rPr lang="en-US" dirty="0"/>
              <a:t>Conditions and access of SMEs to the capital market,</a:t>
            </a:r>
          </a:p>
          <a:p>
            <a:pPr lvl="0" latinLnBrk="1"/>
            <a:r>
              <a:rPr lang="en-US" dirty="0"/>
              <a:t>Enhancing the trading convenience for investors, </a:t>
            </a:r>
          </a:p>
          <a:p>
            <a:pPr marL="0" indent="0" latinLnBrk="1">
              <a:buNone/>
            </a:pPr>
            <a:r>
              <a:rPr lang="en-US" b="1" dirty="0"/>
              <a:t> </a:t>
            </a:r>
            <a:endParaRPr lang="en-US" dirty="0"/>
          </a:p>
          <a:p>
            <a:endParaRPr lang="en-US" dirty="0"/>
          </a:p>
        </p:txBody>
      </p:sp>
    </p:spTree>
    <p:extLst>
      <p:ext uri="{BB962C8B-B14F-4D97-AF65-F5344CB8AC3E}">
        <p14:creationId xmlns:p14="http://schemas.microsoft.com/office/powerpoint/2010/main" val="40325095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Three sectorial topics</a:t>
            </a:r>
            <a:br>
              <a:rPr lang="en-US" dirty="0"/>
            </a:br>
            <a:endParaRPr lang="en-US" dirty="0"/>
          </a:p>
        </p:txBody>
      </p:sp>
      <p:sp>
        <p:nvSpPr>
          <p:cNvPr id="3" name="Content Placeholder 2"/>
          <p:cNvSpPr>
            <a:spLocks noGrp="1"/>
          </p:cNvSpPr>
          <p:nvPr>
            <p:ph idx="1"/>
          </p:nvPr>
        </p:nvSpPr>
        <p:spPr>
          <a:xfrm>
            <a:off x="445478" y="1600200"/>
            <a:ext cx="8574698" cy="4525963"/>
          </a:xfrm>
        </p:spPr>
        <p:txBody>
          <a:bodyPr/>
          <a:lstStyle/>
          <a:p>
            <a:pPr marL="0" indent="0" latinLnBrk="1">
              <a:buNone/>
            </a:pPr>
            <a:r>
              <a:rPr lang="en-US" b="1" dirty="0" smtClean="0"/>
              <a:t>Topic TWO:</a:t>
            </a:r>
          </a:p>
          <a:p>
            <a:pPr latinLnBrk="1"/>
            <a:r>
              <a:rPr lang="en-US" dirty="0" smtClean="0"/>
              <a:t>The </a:t>
            </a:r>
            <a:r>
              <a:rPr lang="en-US" dirty="0"/>
              <a:t>role of the state and the other stakeholders in developing the capital market.</a:t>
            </a:r>
          </a:p>
          <a:p>
            <a:pPr lvl="0" latinLnBrk="1"/>
            <a:r>
              <a:rPr lang="en-US" dirty="0"/>
              <a:t>Challenges in listing large state owned enterprises. </a:t>
            </a:r>
            <a:r>
              <a:rPr lang="en-US" dirty="0" smtClean="0"/>
              <a:t>	         </a:t>
            </a:r>
          </a:p>
          <a:p>
            <a:pPr lvl="0" latinLnBrk="1"/>
            <a:r>
              <a:rPr lang="en-US" dirty="0" smtClean="0"/>
              <a:t>Privatization </a:t>
            </a:r>
            <a:r>
              <a:rPr lang="en-US" dirty="0"/>
              <a:t>through stock exchange</a:t>
            </a:r>
          </a:p>
          <a:p>
            <a:pPr lvl="0" latinLnBrk="1"/>
            <a:r>
              <a:rPr lang="en-US" dirty="0"/>
              <a:t>Cooperation between stakeholders</a:t>
            </a:r>
          </a:p>
          <a:p>
            <a:pPr lvl="0" latinLnBrk="1"/>
            <a:r>
              <a:rPr lang="en-US" dirty="0"/>
              <a:t>Legal and Institutional improvements </a:t>
            </a:r>
          </a:p>
          <a:p>
            <a:pPr marL="0" indent="0" latinLnBrk="1">
              <a:buNone/>
            </a:pPr>
            <a:r>
              <a:rPr lang="en-US" dirty="0"/>
              <a:t> </a:t>
            </a:r>
          </a:p>
          <a:p>
            <a:endParaRPr lang="en-US" dirty="0"/>
          </a:p>
        </p:txBody>
      </p:sp>
    </p:spTree>
    <p:extLst>
      <p:ext uri="{BB962C8B-B14F-4D97-AF65-F5344CB8AC3E}">
        <p14:creationId xmlns:p14="http://schemas.microsoft.com/office/powerpoint/2010/main" val="271046221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954" y="274638"/>
            <a:ext cx="8510221" cy="1143000"/>
          </a:xfrm>
        </p:spPr>
        <p:txBody>
          <a:bodyPr/>
          <a:lstStyle/>
          <a:p>
            <a:r>
              <a:rPr lang="en-US" dirty="0"/>
              <a:t>Three sectorial topics</a:t>
            </a:r>
            <a:br>
              <a:rPr lang="en-US" dirty="0"/>
            </a:br>
            <a:endParaRPr lang="en-US" dirty="0"/>
          </a:p>
        </p:txBody>
      </p:sp>
      <p:sp>
        <p:nvSpPr>
          <p:cNvPr id="3" name="Content Placeholder 2"/>
          <p:cNvSpPr>
            <a:spLocks noGrp="1"/>
          </p:cNvSpPr>
          <p:nvPr>
            <p:ph idx="1"/>
          </p:nvPr>
        </p:nvSpPr>
        <p:spPr>
          <a:xfrm>
            <a:off x="445478" y="1600200"/>
            <a:ext cx="8574698" cy="4525963"/>
          </a:xfrm>
        </p:spPr>
        <p:txBody>
          <a:bodyPr/>
          <a:lstStyle/>
          <a:p>
            <a:pPr marL="0" indent="0" latinLnBrk="1">
              <a:buNone/>
            </a:pPr>
            <a:r>
              <a:rPr lang="en-US" dirty="0" smtClean="0"/>
              <a:t>Topic three </a:t>
            </a:r>
            <a:endParaRPr lang="en-US" dirty="0"/>
          </a:p>
          <a:p>
            <a:pPr latinLnBrk="1"/>
            <a:r>
              <a:rPr lang="en-US" dirty="0" smtClean="0"/>
              <a:t>Enhancing </a:t>
            </a:r>
            <a:r>
              <a:rPr lang="en-US" dirty="0"/>
              <a:t>the status of the Bulgarian capital </a:t>
            </a:r>
            <a:r>
              <a:rPr lang="en-US" dirty="0" smtClean="0"/>
              <a:t>market:</a:t>
            </a:r>
            <a:endParaRPr lang="en-US" dirty="0"/>
          </a:p>
          <a:p>
            <a:pPr lvl="1" latinLnBrk="1"/>
            <a:r>
              <a:rPr lang="en-US" dirty="0"/>
              <a:t>primary market promotion instruments</a:t>
            </a:r>
          </a:p>
          <a:p>
            <a:pPr lvl="1" latinLnBrk="1"/>
            <a:r>
              <a:rPr lang="en-US" dirty="0"/>
              <a:t>secondary market promotion instruments </a:t>
            </a:r>
          </a:p>
          <a:p>
            <a:pPr lvl="1" latinLnBrk="1"/>
            <a:r>
              <a:rPr lang="en-US" dirty="0"/>
              <a:t>strengthening public awareness and motivation in investing by different groups on the capital market </a:t>
            </a:r>
          </a:p>
          <a:p>
            <a:pPr marL="0" indent="0" latinLnBrk="1">
              <a:buNone/>
            </a:pPr>
            <a:r>
              <a:rPr lang="en-US" dirty="0"/>
              <a:t> </a:t>
            </a:r>
          </a:p>
        </p:txBody>
      </p:sp>
    </p:spTree>
    <p:extLst>
      <p:ext uri="{BB962C8B-B14F-4D97-AF65-F5344CB8AC3E}">
        <p14:creationId xmlns:p14="http://schemas.microsoft.com/office/powerpoint/2010/main" val="206272597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39" y="177923"/>
            <a:ext cx="5916490" cy="1143000"/>
          </a:xfrm>
        </p:spPr>
        <p:txBody>
          <a:bodyPr/>
          <a:lstStyle/>
          <a:p>
            <a:pPr algn="r"/>
            <a:r>
              <a:rPr lang="en-US" sz="2800" dirty="0"/>
              <a:t>Why </a:t>
            </a:r>
            <a:r>
              <a:rPr lang="en-US" sz="2800" dirty="0" smtClean="0"/>
              <a:t>Economic </a:t>
            </a:r>
            <a:r>
              <a:rPr lang="en-US" sz="2800" dirty="0"/>
              <a:t>Research Institute ?</a:t>
            </a:r>
            <a:br>
              <a:rPr lang="en-US" sz="2800" dirty="0"/>
            </a:br>
            <a:endParaRPr lang="en-US" sz="2800" dirty="0"/>
          </a:p>
        </p:txBody>
      </p:sp>
      <p:sp>
        <p:nvSpPr>
          <p:cNvPr id="3" name="Content Placeholder 2"/>
          <p:cNvSpPr>
            <a:spLocks noGrp="1"/>
          </p:cNvSpPr>
          <p:nvPr>
            <p:ph idx="1"/>
          </p:nvPr>
        </p:nvSpPr>
        <p:spPr>
          <a:xfrm>
            <a:off x="339970" y="1600200"/>
            <a:ext cx="8680206" cy="4525963"/>
          </a:xfrm>
        </p:spPr>
        <p:txBody>
          <a:bodyPr/>
          <a:lstStyle/>
          <a:p>
            <a:r>
              <a:rPr lang="en-US" sz="1800" dirty="0" smtClean="0"/>
              <a:t>The Economic Research institute is an academic institution with an in depth focus on the economy</a:t>
            </a:r>
          </a:p>
          <a:p>
            <a:r>
              <a:rPr lang="en-US" sz="1800" dirty="0" smtClean="0"/>
              <a:t>The highest internationally rated Bulgarian research institute in the area of economy</a:t>
            </a:r>
          </a:p>
          <a:p>
            <a:r>
              <a:rPr lang="en-US" sz="1800" dirty="0" smtClean="0"/>
              <a:t>Broad expertise in the financial sector and in capital market</a:t>
            </a:r>
          </a:p>
          <a:p>
            <a:r>
              <a:rPr lang="en-US" sz="1800" dirty="0" smtClean="0"/>
              <a:t>Experience in combining academic research with policy innovation and development </a:t>
            </a:r>
          </a:p>
          <a:p>
            <a:r>
              <a:rPr lang="en-US" sz="1800" dirty="0" smtClean="0"/>
              <a:t>Experience in working with Korean partners: MOU with </a:t>
            </a:r>
            <a:r>
              <a:rPr lang="en-US" sz="1800" i="1" dirty="0"/>
              <a:t>Korea</a:t>
            </a:r>
            <a:r>
              <a:rPr lang="en-US" sz="1800" dirty="0"/>
              <a:t> Institute for Industrial Economics and Trade (</a:t>
            </a:r>
            <a:r>
              <a:rPr lang="en-US" sz="1800" i="1" dirty="0"/>
              <a:t>KIET</a:t>
            </a:r>
            <a:r>
              <a:rPr lang="en-US" sz="1800" dirty="0" smtClean="0"/>
              <a:t>) from 2014, </a:t>
            </a:r>
            <a:r>
              <a:rPr lang="en-US" sz="1800" dirty="0"/>
              <a:t>S</a:t>
            </a:r>
            <a:r>
              <a:rPr lang="en-US" sz="1800" dirty="0" smtClean="0"/>
              <a:t>uccessful project in KSP 2015-2016 “</a:t>
            </a:r>
            <a:r>
              <a:rPr lang="en-US" sz="1800" b="1" dirty="0" smtClean="0"/>
              <a:t>Governance </a:t>
            </a:r>
            <a:r>
              <a:rPr lang="en-US" sz="1800" b="1" dirty="0"/>
              <a:t>Innovation for SOEs in </a:t>
            </a:r>
            <a:r>
              <a:rPr lang="en-US" sz="1800" b="1" dirty="0" smtClean="0"/>
              <a:t>Bulgaria”</a:t>
            </a:r>
            <a:r>
              <a:rPr lang="en-US" sz="1800" dirty="0" smtClean="0"/>
              <a:t>; experience in coordinating Bulgarian teams in KSP projects.</a:t>
            </a:r>
            <a:endParaRPr lang="bg-BG" sz="1800" dirty="0" smtClean="0"/>
          </a:p>
          <a:p>
            <a:r>
              <a:rPr lang="en-US" sz="1800" dirty="0" smtClean="0"/>
              <a:t>Synergies between the last and the new KSP project </a:t>
            </a:r>
            <a:endParaRPr lang="en-US" sz="1800" dirty="0"/>
          </a:p>
        </p:txBody>
      </p:sp>
    </p:spTree>
    <p:extLst>
      <p:ext uri="{BB962C8B-B14F-4D97-AF65-F5344CB8AC3E}">
        <p14:creationId xmlns:p14="http://schemas.microsoft.com/office/powerpoint/2010/main" val="341167765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Default Design">
  <a:themeElements>
    <a:clrScheme name="Default Design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99CCFF"/>
        </a:lt1>
        <a:dk2>
          <a:srgbClr val="000000"/>
        </a:dk2>
        <a:lt2>
          <a:srgbClr val="CCCCCC"/>
        </a:lt2>
        <a:accent1>
          <a:srgbClr val="315F8C"/>
        </a:accent1>
        <a:accent2>
          <a:srgbClr val="1C548C"/>
        </a:accent2>
        <a:accent3>
          <a:srgbClr val="CAE2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99CCFF"/>
        </a:lt1>
        <a:dk2>
          <a:srgbClr val="000000"/>
        </a:dk2>
        <a:lt2>
          <a:srgbClr val="CCCCCC"/>
        </a:lt2>
        <a:accent1>
          <a:srgbClr val="73622E"/>
        </a:accent1>
        <a:accent2>
          <a:srgbClr val="265380"/>
        </a:accent2>
        <a:accent3>
          <a:srgbClr val="CAE2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99CCFF"/>
        </a:lt1>
        <a:dk2>
          <a:srgbClr val="000000"/>
        </a:dk2>
        <a:lt2>
          <a:srgbClr val="CCCCCC"/>
        </a:lt2>
        <a:accent1>
          <a:srgbClr val="525E1C"/>
        </a:accent1>
        <a:accent2>
          <a:srgbClr val="734F22"/>
        </a:accent2>
        <a:accent3>
          <a:srgbClr val="CAE2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CCCCCC"/>
        </a:lt2>
        <a:accent1>
          <a:srgbClr val="315F8C"/>
        </a:accent1>
        <a:accent2>
          <a:srgbClr val="1C548C"/>
        </a:accent2>
        <a:accent3>
          <a:srgbClr val="FFFF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CCCCCC"/>
        </a:lt2>
        <a:accent1>
          <a:srgbClr val="48468C"/>
        </a:accent1>
        <a:accent2>
          <a:srgbClr val="1F6660"/>
        </a:accent2>
        <a:accent3>
          <a:srgbClr val="FFFF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CCCCCC"/>
        </a:lt2>
        <a:accent1>
          <a:srgbClr val="73622E"/>
        </a:accent1>
        <a:accent2>
          <a:srgbClr val="265380"/>
        </a:accent2>
        <a:accent3>
          <a:srgbClr val="FFFF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CCCCCC"/>
        </a:lt2>
        <a:accent1>
          <a:srgbClr val="525E1C"/>
        </a:accent1>
        <a:accent2>
          <a:srgbClr val="734F22"/>
        </a:accent2>
        <a:accent3>
          <a:srgbClr val="FFFF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99CCFF"/>
        </a:lt1>
        <a:dk2>
          <a:srgbClr val="000000"/>
        </a:dk2>
        <a:lt2>
          <a:srgbClr val="CCCCCC"/>
        </a:lt2>
        <a:accent1>
          <a:srgbClr val="315F8C"/>
        </a:accent1>
        <a:accent2>
          <a:srgbClr val="1C548C"/>
        </a:accent2>
        <a:accent3>
          <a:srgbClr val="CAE2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99CCFF"/>
        </a:lt1>
        <a:dk2>
          <a:srgbClr val="000000"/>
        </a:dk2>
        <a:lt2>
          <a:srgbClr val="CCCCCC"/>
        </a:lt2>
        <a:accent1>
          <a:srgbClr val="48468C"/>
        </a:accent1>
        <a:accent2>
          <a:srgbClr val="1F6660"/>
        </a:accent2>
        <a:accent3>
          <a:srgbClr val="CAE2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99CCFF"/>
        </a:lt1>
        <a:dk2>
          <a:srgbClr val="000000"/>
        </a:dk2>
        <a:lt2>
          <a:srgbClr val="CCCCCC"/>
        </a:lt2>
        <a:accent1>
          <a:srgbClr val="73622E"/>
        </a:accent1>
        <a:accent2>
          <a:srgbClr val="265380"/>
        </a:accent2>
        <a:accent3>
          <a:srgbClr val="CAE2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99CCFF"/>
        </a:lt1>
        <a:dk2>
          <a:srgbClr val="000000"/>
        </a:dk2>
        <a:lt2>
          <a:srgbClr val="CCCCCC"/>
        </a:lt2>
        <a:accent1>
          <a:srgbClr val="525E1C"/>
        </a:accent1>
        <a:accent2>
          <a:srgbClr val="734F22"/>
        </a:accent2>
        <a:accent3>
          <a:srgbClr val="CAE2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315F8C"/>
        </a:accent1>
        <a:accent2>
          <a:srgbClr val="1C548C"/>
        </a:accent2>
        <a:accent3>
          <a:srgbClr val="FFFFFF"/>
        </a:accent3>
        <a:accent4>
          <a:srgbClr val="000000"/>
        </a:accent4>
        <a:accent5>
          <a:srgbClr val="ADB6C5"/>
        </a:accent5>
        <a:accent6>
          <a:srgbClr val="184B7E"/>
        </a:accent6>
        <a:hlink>
          <a:srgbClr val="224B73"/>
        </a:hlink>
        <a:folHlink>
          <a:srgbClr val="003973"/>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48468C"/>
        </a:accent1>
        <a:accent2>
          <a:srgbClr val="1F6660"/>
        </a:accent2>
        <a:accent3>
          <a:srgbClr val="FFFFFF"/>
        </a:accent3>
        <a:accent4>
          <a:srgbClr val="000000"/>
        </a:accent4>
        <a:accent5>
          <a:srgbClr val="B1B0C5"/>
        </a:accent5>
        <a:accent6>
          <a:srgbClr val="1B5C56"/>
        </a:accent6>
        <a:hlink>
          <a:srgbClr val="224B73"/>
        </a:hlink>
        <a:folHlink>
          <a:srgbClr val="58397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73622E"/>
        </a:accent1>
        <a:accent2>
          <a:srgbClr val="265380"/>
        </a:accent2>
        <a:accent3>
          <a:srgbClr val="FFFFFF"/>
        </a:accent3>
        <a:accent4>
          <a:srgbClr val="000000"/>
        </a:accent4>
        <a:accent5>
          <a:srgbClr val="BCB7AD"/>
        </a:accent5>
        <a:accent6>
          <a:srgbClr val="214A73"/>
        </a:accent6>
        <a:hlink>
          <a:srgbClr val="6E3921"/>
        </a:hlink>
        <a:folHlink>
          <a:srgbClr val="661F54"/>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525E1C"/>
        </a:accent1>
        <a:accent2>
          <a:srgbClr val="734F22"/>
        </a:accent2>
        <a:accent3>
          <a:srgbClr val="FFFFFF"/>
        </a:accent3>
        <a:accent4>
          <a:srgbClr val="000000"/>
        </a:accent4>
        <a:accent5>
          <a:srgbClr val="B3B6AB"/>
        </a:accent5>
        <a:accent6>
          <a:srgbClr val="68471E"/>
        </a:accent6>
        <a:hlink>
          <a:srgbClr val="661F54"/>
        </a:hlink>
        <a:folHlink>
          <a:srgbClr val="224B7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ind_3013_slide</Template>
  <TotalTime>664</TotalTime>
  <Words>2536</Words>
  <Application>Microsoft Office PowerPoint</Application>
  <PresentationFormat>On-screen Show (4:3)</PresentationFormat>
  <Paragraphs>230</Paragraphs>
  <Slides>46</Slides>
  <Notes>0</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Default Design</vt:lpstr>
      <vt:lpstr>1_Default Design</vt:lpstr>
      <vt:lpstr>Bulgarian Academy of Sciences Economic Research Institute </vt:lpstr>
      <vt:lpstr>OUTLINE</vt:lpstr>
      <vt:lpstr>Why capital market is a priority?</vt:lpstr>
      <vt:lpstr>Why revitalization of capital market?</vt:lpstr>
      <vt:lpstr>    Why revitalization of capital market? </vt:lpstr>
      <vt:lpstr>Three sectorial topics </vt:lpstr>
      <vt:lpstr>Three sectorial topics </vt:lpstr>
      <vt:lpstr>Three sectorial topics </vt:lpstr>
      <vt:lpstr>Why Economic Research Institute ? </vt:lpstr>
      <vt:lpstr>Why Economic Research Institute ? </vt:lpstr>
      <vt:lpstr>Why Korean experience?</vt:lpstr>
      <vt:lpstr>Why Korean experience? </vt:lpstr>
      <vt:lpstr>Recent Publications in scientific magazines of Economic Research Institute</vt:lpstr>
      <vt:lpstr>Legal framework of Bulgarian capital market </vt:lpstr>
      <vt:lpstr>Participants in Bulgarian Capital Market</vt:lpstr>
      <vt:lpstr>Institutional Framework of Bulgarian Capital Market</vt:lpstr>
      <vt:lpstr>History of the Bulgarian stock exchange (BSE) Early years </vt:lpstr>
      <vt:lpstr>History of the Bulgarian stock exchange (BSE) Early years</vt:lpstr>
      <vt:lpstr>History of the Bulgarian stock exchange (BSE) Early years</vt:lpstr>
      <vt:lpstr>Events after the reinstatement of the BSE</vt:lpstr>
      <vt:lpstr>Events after the reinstatement of the BSE</vt:lpstr>
      <vt:lpstr>Events after the reinstatement of the BSE</vt:lpstr>
      <vt:lpstr>Events after the reinstatement of the BSE</vt:lpstr>
      <vt:lpstr>Capital market impact on the Bulgarian economy in the pre-crisis period</vt:lpstr>
      <vt:lpstr>Driving factors for the Capital market development in pre-crisis period</vt:lpstr>
      <vt:lpstr>Capital market impact on the Bulgarian economy in the pre crisis period</vt:lpstr>
      <vt:lpstr>Capital market impact on the Bulgarian economy in the pre crisis period</vt:lpstr>
      <vt:lpstr>Capital market impact on the Bulgarian economy in the pre- crisis period</vt:lpstr>
      <vt:lpstr>Capital market impact on the Bulgarian economy in the pre crisis period</vt:lpstr>
      <vt:lpstr>Capital market impact on the Bulgarian economy in post crisis period</vt:lpstr>
      <vt:lpstr>Capital market impact on the Bulgarian economy in post crisis period</vt:lpstr>
      <vt:lpstr>SCE – Sofia Sofix index development 2000 – 2016, Bulgaria GDP – 2001 - 2016 and FDI inflow for Bulgaria 2000-2016</vt:lpstr>
      <vt:lpstr>SCE – Sofia Sofix index development 2000 – 2016 and Bulgaria GDP – 2001 - 2016 </vt:lpstr>
      <vt:lpstr>Main trends and indicators  of Capital Market’s Development: Market Capitalization / Gross Domestic Product of Bulgaria</vt:lpstr>
      <vt:lpstr>  Main Factors for the Present State of the Capital Market in Bulgaria(1) :the Impact of the Global and Euro area financial crisis on the Economic Growth</vt:lpstr>
      <vt:lpstr>Investment In Bulgaria in 2000-2015 (as% of GDP, in total: both public and private)</vt:lpstr>
      <vt:lpstr>Main Factors for the Present State of the Capital Market in Bulgaria(2) : main indicators of the slowdown of investment in Bulgaria in 2008-2015</vt:lpstr>
      <vt:lpstr>The Impact of the Crisis (3): Fall of Assets of the Mutual Funds as Financial Intermediaries in Bulgaria</vt:lpstr>
      <vt:lpstr>Segments of the Bulgarian Stock Exchange </vt:lpstr>
      <vt:lpstr>MARKET CAPITALISATION (by Segments of BSE Market, in Mill.BGN)</vt:lpstr>
      <vt:lpstr>The Premium Equities Segment</vt:lpstr>
      <vt:lpstr>                         Listed securities (Listed by domestic companies in case of equity)  at the Bulgarian Stock Exchange in 2008-2015                                                                              (Quantity in millions BGN)</vt:lpstr>
      <vt:lpstr>Trade with  Securities at the Bulgarian Stock Exchange  (Total trade with, Debt securities, equities and other securities)                                                                                      in Millions of Euro)</vt:lpstr>
      <vt:lpstr>       Number of participants at the Bulgarian Stock Exchange in 2007-2016 (in Number)</vt:lpstr>
      <vt:lpstr>INDICES of the Bulgarian Stock Exchange (in %, annual change)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Bulgarian Academy of Sciences Economic Research Institute</dc:title>
  <dc:creator>Anton</dc:creator>
  <cp:lastModifiedBy>Daniela Bobeva</cp:lastModifiedBy>
  <cp:revision>94</cp:revision>
  <dcterms:created xsi:type="dcterms:W3CDTF">2016-08-10T16:44:43Z</dcterms:created>
  <dcterms:modified xsi:type="dcterms:W3CDTF">2016-08-26T12:20:05Z</dcterms:modified>
</cp:coreProperties>
</file>